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diagrams/data1.xml" ContentType="application/vnd.openxmlformats-officedocument.drawingml.diagramData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9"/>
  </p:notesMasterIdLst>
  <p:sldIdLst>
    <p:sldId id="264" r:id="rId4"/>
    <p:sldId id="266" r:id="rId5"/>
    <p:sldId id="1448942541" r:id="rId6"/>
    <p:sldId id="1448942516" r:id="rId7"/>
    <p:sldId id="1768" r:id="rId8"/>
    <p:sldId id="1448942542" r:id="rId9"/>
    <p:sldId id="1448942499" r:id="rId10"/>
    <p:sldId id="660" r:id="rId11"/>
    <p:sldId id="1448942305" r:id="rId12"/>
    <p:sldId id="1448942543" r:id="rId13"/>
    <p:sldId id="1448942544" r:id="rId14"/>
    <p:sldId id="1448942545" r:id="rId15"/>
    <p:sldId id="433" r:id="rId16"/>
    <p:sldId id="1448942546" r:id="rId17"/>
    <p:sldId id="258" r:id="rId18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4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449" autoAdjust="0"/>
  </p:normalViewPr>
  <p:slideViewPr>
    <p:cSldViewPr snapToGrid="0">
      <p:cViewPr varScale="1">
        <p:scale>
          <a:sx n="62" d="100"/>
          <a:sy n="62" d="100"/>
        </p:scale>
        <p:origin x="32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FF037B-5B53-49E2-97B9-F652A97649A9}" type="doc">
      <dgm:prSet loTypeId="urn:microsoft.com/office/officeart/2005/8/layout/cycle4" loCatId="cycle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it-IT"/>
        </a:p>
      </dgm:t>
    </dgm:pt>
    <dgm:pt modelId="{CC92D5BE-B8A2-4C49-A29A-48FE53D37A2B}">
      <dgm:prSet phldrT="[Testo]" custT="1"/>
      <dgm:spPr/>
      <dgm:t>
        <a:bodyPr/>
        <a:lstStyle/>
        <a:p>
          <a:r>
            <a:rPr lang="it-IT" sz="1600" b="1" dirty="0">
              <a:solidFill>
                <a:schemeClr val="bg1"/>
              </a:solidFill>
            </a:rPr>
            <a:t>Strategia</a:t>
          </a:r>
        </a:p>
      </dgm:t>
    </dgm:pt>
    <dgm:pt modelId="{ABA4BD7B-C297-49DB-9A5A-E1FF4C1D9822}" type="parTrans" cxnId="{6CF0D27B-D0F7-466E-A930-CF2AC980D04F}">
      <dgm:prSet/>
      <dgm:spPr/>
      <dgm:t>
        <a:bodyPr/>
        <a:lstStyle/>
        <a:p>
          <a:endParaRPr lang="it-IT"/>
        </a:p>
      </dgm:t>
    </dgm:pt>
    <dgm:pt modelId="{3394603E-2577-4FFD-ACEA-5D94532C8C6B}" type="sibTrans" cxnId="{6CF0D27B-D0F7-466E-A930-CF2AC980D04F}">
      <dgm:prSet/>
      <dgm:spPr/>
      <dgm:t>
        <a:bodyPr/>
        <a:lstStyle/>
        <a:p>
          <a:endParaRPr lang="it-IT"/>
        </a:p>
      </dgm:t>
    </dgm:pt>
    <dgm:pt modelId="{4690A86E-33CB-4D55-9396-F597BB96CC39}">
      <dgm:prSet phldrT="[Testo]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it-IT" dirty="0"/>
            <a:t>Futuro, sopravvivenza</a:t>
          </a:r>
        </a:p>
      </dgm:t>
    </dgm:pt>
    <dgm:pt modelId="{29A06B93-926B-439E-B675-9BFE6EB23E97}" type="parTrans" cxnId="{B39763C0-4F92-4133-9974-55F1241A4DC2}">
      <dgm:prSet/>
      <dgm:spPr/>
      <dgm:t>
        <a:bodyPr/>
        <a:lstStyle/>
        <a:p>
          <a:endParaRPr lang="it-IT"/>
        </a:p>
      </dgm:t>
    </dgm:pt>
    <dgm:pt modelId="{C2A78ED8-049F-472E-9304-34A46DDC8C8C}" type="sibTrans" cxnId="{B39763C0-4F92-4133-9974-55F1241A4DC2}">
      <dgm:prSet/>
      <dgm:spPr/>
      <dgm:t>
        <a:bodyPr/>
        <a:lstStyle/>
        <a:p>
          <a:endParaRPr lang="it-IT"/>
        </a:p>
      </dgm:t>
    </dgm:pt>
    <dgm:pt modelId="{45039310-6E22-44B6-813C-6E1A947F0D77}">
      <dgm:prSet phldrT="[Testo]" custT="1"/>
      <dgm:spPr/>
      <dgm:t>
        <a:bodyPr/>
        <a:lstStyle/>
        <a:p>
          <a:r>
            <a:rPr lang="it-IT" sz="1600" b="1" dirty="0">
              <a:solidFill>
                <a:schemeClr val="accent1">
                  <a:lumMod val="50000"/>
                </a:schemeClr>
              </a:solidFill>
            </a:rPr>
            <a:t>Leadership</a:t>
          </a:r>
        </a:p>
      </dgm:t>
    </dgm:pt>
    <dgm:pt modelId="{0D14BD32-0E9C-4E56-9FE6-D0223B60B609}" type="parTrans" cxnId="{957A699D-BE29-4090-8AB8-862FDF4DC7C9}">
      <dgm:prSet/>
      <dgm:spPr/>
      <dgm:t>
        <a:bodyPr/>
        <a:lstStyle/>
        <a:p>
          <a:endParaRPr lang="it-IT"/>
        </a:p>
      </dgm:t>
    </dgm:pt>
    <dgm:pt modelId="{D06D6F7A-7538-4ED7-AF7C-49943B9446DC}" type="sibTrans" cxnId="{957A699D-BE29-4090-8AB8-862FDF4DC7C9}">
      <dgm:prSet/>
      <dgm:spPr/>
      <dgm:t>
        <a:bodyPr/>
        <a:lstStyle/>
        <a:p>
          <a:endParaRPr lang="it-IT"/>
        </a:p>
      </dgm:t>
    </dgm:pt>
    <dgm:pt modelId="{4BAA10E7-0505-49A4-840A-CB332FFF46B9}">
      <dgm:prSet phldrT="[Testo]"/>
      <dgm:spPr>
        <a:solidFill>
          <a:srgbClr val="E5FFF9">
            <a:alpha val="89804"/>
          </a:srgbClr>
        </a:solidFill>
      </dgm:spPr>
      <dgm:t>
        <a:bodyPr/>
        <a:lstStyle/>
        <a:p>
          <a:r>
            <a:rPr lang="it-IT" dirty="0"/>
            <a:t>Motivare, condurre</a:t>
          </a:r>
        </a:p>
      </dgm:t>
    </dgm:pt>
    <dgm:pt modelId="{5543AB1B-2E0D-4184-A6DC-3FAA2492E7FE}" type="parTrans" cxnId="{78DF245C-6FBE-48FF-8ED2-DB0A639A9051}">
      <dgm:prSet/>
      <dgm:spPr/>
      <dgm:t>
        <a:bodyPr/>
        <a:lstStyle/>
        <a:p>
          <a:endParaRPr lang="it-IT"/>
        </a:p>
      </dgm:t>
    </dgm:pt>
    <dgm:pt modelId="{FFA89877-9582-4BBF-93D9-AABDD1F300F6}" type="sibTrans" cxnId="{78DF245C-6FBE-48FF-8ED2-DB0A639A9051}">
      <dgm:prSet/>
      <dgm:spPr/>
      <dgm:t>
        <a:bodyPr/>
        <a:lstStyle/>
        <a:p>
          <a:endParaRPr lang="it-IT"/>
        </a:p>
      </dgm:t>
    </dgm:pt>
    <dgm:pt modelId="{02281991-5EC1-4361-8381-D6AF7EF745F5}">
      <dgm:prSet phldrT="[Testo]" custT="1"/>
      <dgm:spPr/>
      <dgm:t>
        <a:bodyPr/>
        <a:lstStyle/>
        <a:p>
          <a:r>
            <a:rPr lang="it-IT" sz="1600" b="1" dirty="0">
              <a:solidFill>
                <a:schemeClr val="accent6">
                  <a:lumMod val="50000"/>
                </a:schemeClr>
              </a:solidFill>
            </a:rPr>
            <a:t>Controllo</a:t>
          </a:r>
        </a:p>
      </dgm:t>
    </dgm:pt>
    <dgm:pt modelId="{A5E4E1B6-B665-414F-BA3B-DE94C3089D4D}" type="parTrans" cxnId="{0C97286F-15A1-49B7-8279-AAD0C994C792}">
      <dgm:prSet/>
      <dgm:spPr/>
      <dgm:t>
        <a:bodyPr/>
        <a:lstStyle/>
        <a:p>
          <a:endParaRPr lang="it-IT"/>
        </a:p>
      </dgm:t>
    </dgm:pt>
    <dgm:pt modelId="{D933B3D6-6948-4C6F-93AD-27CD264D90DA}" type="sibTrans" cxnId="{0C97286F-15A1-49B7-8279-AAD0C994C792}">
      <dgm:prSet/>
      <dgm:spPr/>
      <dgm:t>
        <a:bodyPr/>
        <a:lstStyle/>
        <a:p>
          <a:endParaRPr lang="it-IT"/>
        </a:p>
      </dgm:t>
    </dgm:pt>
    <dgm:pt modelId="{5BE6E502-1073-40B1-AD5D-0624A57D6963}">
      <dgm:prSet phldrT="[Testo]"/>
      <dgm:spPr>
        <a:solidFill>
          <a:srgbClr val="F8D4F6">
            <a:alpha val="89804"/>
          </a:srgb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it-IT" dirty="0"/>
            <a:t>Misurare, verificare</a:t>
          </a:r>
        </a:p>
      </dgm:t>
    </dgm:pt>
    <dgm:pt modelId="{F842E515-E7E5-44D4-A60B-8C6EF756D22A}" type="parTrans" cxnId="{90795909-71B6-4449-A38E-016AF4FE9B28}">
      <dgm:prSet/>
      <dgm:spPr/>
      <dgm:t>
        <a:bodyPr/>
        <a:lstStyle/>
        <a:p>
          <a:endParaRPr lang="it-IT"/>
        </a:p>
      </dgm:t>
    </dgm:pt>
    <dgm:pt modelId="{A4678AE3-AC32-405A-9D16-A33D6D118EE0}" type="sibTrans" cxnId="{90795909-71B6-4449-A38E-016AF4FE9B28}">
      <dgm:prSet/>
      <dgm:spPr/>
      <dgm:t>
        <a:bodyPr/>
        <a:lstStyle/>
        <a:p>
          <a:endParaRPr lang="it-IT"/>
        </a:p>
      </dgm:t>
    </dgm:pt>
    <dgm:pt modelId="{63CAE503-5A9D-497F-A967-C4792D1B5399}">
      <dgm:prSet phldrT="[Testo]" custT="1"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it-IT" sz="1600" b="1" dirty="0">
              <a:solidFill>
                <a:schemeClr val="accent5">
                  <a:lumMod val="50000"/>
                </a:schemeClr>
              </a:solidFill>
            </a:rPr>
            <a:t>Organizzazione</a:t>
          </a:r>
        </a:p>
      </dgm:t>
    </dgm:pt>
    <dgm:pt modelId="{FCC79091-03D5-4B2E-AC16-40DFBB189948}" type="parTrans" cxnId="{69CD795A-8F87-4B9E-ADAE-CC22F53F95F2}">
      <dgm:prSet/>
      <dgm:spPr/>
      <dgm:t>
        <a:bodyPr/>
        <a:lstStyle/>
        <a:p>
          <a:endParaRPr lang="it-IT"/>
        </a:p>
      </dgm:t>
    </dgm:pt>
    <dgm:pt modelId="{573AAB1C-0C5C-408B-856D-37C07A1784D8}" type="sibTrans" cxnId="{69CD795A-8F87-4B9E-ADAE-CC22F53F95F2}">
      <dgm:prSet/>
      <dgm:spPr/>
      <dgm:t>
        <a:bodyPr/>
        <a:lstStyle/>
        <a:p>
          <a:endParaRPr lang="it-IT"/>
        </a:p>
      </dgm:t>
    </dgm:pt>
    <dgm:pt modelId="{1AF977AB-A57C-4ADC-A772-17C4C6F10429}">
      <dgm:prSet phldrT="[Testo]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it-IT" dirty="0"/>
            <a:t>Coordinare, mettere in condizioni di produrre </a:t>
          </a:r>
        </a:p>
      </dgm:t>
    </dgm:pt>
    <dgm:pt modelId="{817B471D-75B8-4B61-8C1E-7646B77B7868}" type="parTrans" cxnId="{7394ED59-826D-4C66-A341-B34542131F91}">
      <dgm:prSet/>
      <dgm:spPr/>
      <dgm:t>
        <a:bodyPr/>
        <a:lstStyle/>
        <a:p>
          <a:endParaRPr lang="it-IT"/>
        </a:p>
      </dgm:t>
    </dgm:pt>
    <dgm:pt modelId="{E94D4741-4A6A-4049-AA01-A2F7B98102D0}" type="sibTrans" cxnId="{7394ED59-826D-4C66-A341-B34542131F91}">
      <dgm:prSet/>
      <dgm:spPr/>
      <dgm:t>
        <a:bodyPr/>
        <a:lstStyle/>
        <a:p>
          <a:endParaRPr lang="it-IT"/>
        </a:p>
      </dgm:t>
    </dgm:pt>
    <dgm:pt modelId="{6ACCA706-DD8D-4BBF-9F94-39B9AD05221E}" type="pres">
      <dgm:prSet presAssocID="{FEFF037B-5B53-49E2-97B9-F652A97649A9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89E550C1-DC93-484C-9346-A4E1A9B1F47C}" type="pres">
      <dgm:prSet presAssocID="{FEFF037B-5B53-49E2-97B9-F652A97649A9}" presName="children" presStyleCnt="0"/>
      <dgm:spPr/>
    </dgm:pt>
    <dgm:pt modelId="{08C2F51A-10B6-4086-97F1-6D16A36A17CA}" type="pres">
      <dgm:prSet presAssocID="{FEFF037B-5B53-49E2-97B9-F652A97649A9}" presName="child1group" presStyleCnt="0"/>
      <dgm:spPr/>
    </dgm:pt>
    <dgm:pt modelId="{E20FA3A5-F49E-4BE0-9AAF-1E42F56CE94A}" type="pres">
      <dgm:prSet presAssocID="{FEFF037B-5B53-49E2-97B9-F652A97649A9}" presName="child1" presStyleLbl="bgAcc1" presStyleIdx="0" presStyleCnt="4"/>
      <dgm:spPr/>
    </dgm:pt>
    <dgm:pt modelId="{AE176E54-E80E-4AFD-AA8F-4297945848A2}" type="pres">
      <dgm:prSet presAssocID="{FEFF037B-5B53-49E2-97B9-F652A97649A9}" presName="child1Text" presStyleLbl="bgAcc1" presStyleIdx="0" presStyleCnt="4">
        <dgm:presLayoutVars>
          <dgm:bulletEnabled val="1"/>
        </dgm:presLayoutVars>
      </dgm:prSet>
      <dgm:spPr/>
    </dgm:pt>
    <dgm:pt modelId="{FEC42F02-3EA6-48DE-B172-7F1F80EAA552}" type="pres">
      <dgm:prSet presAssocID="{FEFF037B-5B53-49E2-97B9-F652A97649A9}" presName="child2group" presStyleCnt="0"/>
      <dgm:spPr/>
    </dgm:pt>
    <dgm:pt modelId="{5F25D3CB-152F-40A2-83C6-D5ACDE6C0A23}" type="pres">
      <dgm:prSet presAssocID="{FEFF037B-5B53-49E2-97B9-F652A97649A9}" presName="child2" presStyleLbl="bgAcc1" presStyleIdx="1" presStyleCnt="4" custLinFactNeighborX="4144"/>
      <dgm:spPr/>
    </dgm:pt>
    <dgm:pt modelId="{B887C2BF-6F5B-44C0-8910-3981839D37CB}" type="pres">
      <dgm:prSet presAssocID="{FEFF037B-5B53-49E2-97B9-F652A97649A9}" presName="child2Text" presStyleLbl="bgAcc1" presStyleIdx="1" presStyleCnt="4">
        <dgm:presLayoutVars>
          <dgm:bulletEnabled val="1"/>
        </dgm:presLayoutVars>
      </dgm:prSet>
      <dgm:spPr/>
    </dgm:pt>
    <dgm:pt modelId="{3600221A-79F7-4780-B727-53905ECB588B}" type="pres">
      <dgm:prSet presAssocID="{FEFF037B-5B53-49E2-97B9-F652A97649A9}" presName="child3group" presStyleCnt="0"/>
      <dgm:spPr/>
    </dgm:pt>
    <dgm:pt modelId="{FFFB227E-DAE6-445A-AB7B-3825DD76D025}" type="pres">
      <dgm:prSet presAssocID="{FEFF037B-5B53-49E2-97B9-F652A97649A9}" presName="child3" presStyleLbl="bgAcc1" presStyleIdx="2" presStyleCnt="4" custLinFactNeighborX="4144" custLinFactNeighborY="-1103"/>
      <dgm:spPr/>
    </dgm:pt>
    <dgm:pt modelId="{57432374-8FB8-40F0-BBBD-8985BC4CEEDD}" type="pres">
      <dgm:prSet presAssocID="{FEFF037B-5B53-49E2-97B9-F652A97649A9}" presName="child3Text" presStyleLbl="bgAcc1" presStyleIdx="2" presStyleCnt="4">
        <dgm:presLayoutVars>
          <dgm:bulletEnabled val="1"/>
        </dgm:presLayoutVars>
      </dgm:prSet>
      <dgm:spPr/>
    </dgm:pt>
    <dgm:pt modelId="{1DC70B69-08C9-4958-859F-8ECE445DB905}" type="pres">
      <dgm:prSet presAssocID="{FEFF037B-5B53-49E2-97B9-F652A97649A9}" presName="child4group" presStyleCnt="0"/>
      <dgm:spPr/>
    </dgm:pt>
    <dgm:pt modelId="{D92380C6-175F-4780-BCCD-C46E0F8C8B0E}" type="pres">
      <dgm:prSet presAssocID="{FEFF037B-5B53-49E2-97B9-F652A97649A9}" presName="child4" presStyleLbl="bgAcc1" presStyleIdx="3" presStyleCnt="4"/>
      <dgm:spPr/>
    </dgm:pt>
    <dgm:pt modelId="{876B3A70-D6FB-4C3C-9D59-A602B17A72F2}" type="pres">
      <dgm:prSet presAssocID="{FEFF037B-5B53-49E2-97B9-F652A97649A9}" presName="child4Text" presStyleLbl="bgAcc1" presStyleIdx="3" presStyleCnt="4">
        <dgm:presLayoutVars>
          <dgm:bulletEnabled val="1"/>
        </dgm:presLayoutVars>
      </dgm:prSet>
      <dgm:spPr/>
    </dgm:pt>
    <dgm:pt modelId="{58C28A61-6A9B-4ECD-86A3-9D629325692C}" type="pres">
      <dgm:prSet presAssocID="{FEFF037B-5B53-49E2-97B9-F652A97649A9}" presName="childPlaceholder" presStyleCnt="0"/>
      <dgm:spPr/>
    </dgm:pt>
    <dgm:pt modelId="{E55EBDC0-A538-410E-8956-9DEE321BAAB0}" type="pres">
      <dgm:prSet presAssocID="{FEFF037B-5B53-49E2-97B9-F652A97649A9}" presName="circle" presStyleCnt="0"/>
      <dgm:spPr/>
    </dgm:pt>
    <dgm:pt modelId="{D294F26C-664E-48C3-B595-572ADDA987D7}" type="pres">
      <dgm:prSet presAssocID="{FEFF037B-5B53-49E2-97B9-F652A97649A9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D02DE509-953C-4C0D-9BEA-A6468AD1DC8E}" type="pres">
      <dgm:prSet presAssocID="{FEFF037B-5B53-49E2-97B9-F652A97649A9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6B392182-E337-4CD4-93E1-09F61AABB2E4}" type="pres">
      <dgm:prSet presAssocID="{FEFF037B-5B53-49E2-97B9-F652A97649A9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5FE177A9-6E8D-4C59-9C72-FEC3C913DDC5}" type="pres">
      <dgm:prSet presAssocID="{FEFF037B-5B53-49E2-97B9-F652A97649A9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8106EAEC-4402-4ADF-BA8E-F7A360E95D06}" type="pres">
      <dgm:prSet presAssocID="{FEFF037B-5B53-49E2-97B9-F652A97649A9}" presName="quadrantPlaceholder" presStyleCnt="0"/>
      <dgm:spPr/>
    </dgm:pt>
    <dgm:pt modelId="{C0486E5F-0D27-482B-BCE0-2E70AEE0D577}" type="pres">
      <dgm:prSet presAssocID="{FEFF037B-5B53-49E2-97B9-F652A97649A9}" presName="center1" presStyleLbl="fgShp" presStyleIdx="0" presStyleCnt="2"/>
      <dgm:spPr/>
    </dgm:pt>
    <dgm:pt modelId="{65AE703D-29D3-4CC6-95B8-CD12D8CA472F}" type="pres">
      <dgm:prSet presAssocID="{FEFF037B-5B53-49E2-97B9-F652A97649A9}" presName="center2" presStyleLbl="fgShp" presStyleIdx="1" presStyleCnt="2"/>
      <dgm:spPr/>
    </dgm:pt>
  </dgm:ptLst>
  <dgm:cxnLst>
    <dgm:cxn modelId="{90795909-71B6-4449-A38E-016AF4FE9B28}" srcId="{02281991-5EC1-4361-8381-D6AF7EF745F5}" destId="{5BE6E502-1073-40B1-AD5D-0624A57D6963}" srcOrd="0" destOrd="0" parTransId="{F842E515-E7E5-44D4-A60B-8C6EF756D22A}" sibTransId="{A4678AE3-AC32-405A-9D16-A33D6D118EE0}"/>
    <dgm:cxn modelId="{DAAB5F0D-37FD-4846-944E-BF3DD23EDBBE}" type="presOf" srcId="{5BE6E502-1073-40B1-AD5D-0624A57D6963}" destId="{FFFB227E-DAE6-445A-AB7B-3825DD76D025}" srcOrd="0" destOrd="0" presId="urn:microsoft.com/office/officeart/2005/8/layout/cycle4"/>
    <dgm:cxn modelId="{DAD3131D-27FB-46CA-8770-7C4057EC6071}" type="presOf" srcId="{02281991-5EC1-4361-8381-D6AF7EF745F5}" destId="{6B392182-E337-4CD4-93E1-09F61AABB2E4}" srcOrd="0" destOrd="0" presId="urn:microsoft.com/office/officeart/2005/8/layout/cycle4"/>
    <dgm:cxn modelId="{9108D836-4CB5-4CA7-BD9D-97DB0B67CFA7}" type="presOf" srcId="{4BAA10E7-0505-49A4-840A-CB332FFF46B9}" destId="{B887C2BF-6F5B-44C0-8910-3981839D37CB}" srcOrd="1" destOrd="0" presId="urn:microsoft.com/office/officeart/2005/8/layout/cycle4"/>
    <dgm:cxn modelId="{DBF5E63B-667F-4B4D-8AC9-C92CD37B1D64}" type="presOf" srcId="{5BE6E502-1073-40B1-AD5D-0624A57D6963}" destId="{57432374-8FB8-40F0-BBBD-8985BC4CEEDD}" srcOrd="1" destOrd="0" presId="urn:microsoft.com/office/officeart/2005/8/layout/cycle4"/>
    <dgm:cxn modelId="{78DF245C-6FBE-48FF-8ED2-DB0A639A9051}" srcId="{45039310-6E22-44B6-813C-6E1A947F0D77}" destId="{4BAA10E7-0505-49A4-840A-CB332FFF46B9}" srcOrd="0" destOrd="0" parTransId="{5543AB1B-2E0D-4184-A6DC-3FAA2492E7FE}" sibTransId="{FFA89877-9582-4BBF-93D9-AABDD1F300F6}"/>
    <dgm:cxn modelId="{4D651C4D-FA23-44ED-8486-DDBB7E5960A6}" type="presOf" srcId="{FEFF037B-5B53-49E2-97B9-F652A97649A9}" destId="{6ACCA706-DD8D-4BBF-9F94-39B9AD05221E}" srcOrd="0" destOrd="0" presId="urn:microsoft.com/office/officeart/2005/8/layout/cycle4"/>
    <dgm:cxn modelId="{0C97286F-15A1-49B7-8279-AAD0C994C792}" srcId="{FEFF037B-5B53-49E2-97B9-F652A97649A9}" destId="{02281991-5EC1-4361-8381-D6AF7EF745F5}" srcOrd="2" destOrd="0" parTransId="{A5E4E1B6-B665-414F-BA3B-DE94C3089D4D}" sibTransId="{D933B3D6-6948-4C6F-93AD-27CD264D90DA}"/>
    <dgm:cxn modelId="{A42F9F52-2AAD-4C23-8340-89C9D5402BA3}" type="presOf" srcId="{63CAE503-5A9D-497F-A967-C4792D1B5399}" destId="{5FE177A9-6E8D-4C59-9C72-FEC3C913DDC5}" srcOrd="0" destOrd="0" presId="urn:microsoft.com/office/officeart/2005/8/layout/cycle4"/>
    <dgm:cxn modelId="{7394ED59-826D-4C66-A341-B34542131F91}" srcId="{63CAE503-5A9D-497F-A967-C4792D1B5399}" destId="{1AF977AB-A57C-4ADC-A772-17C4C6F10429}" srcOrd="0" destOrd="0" parTransId="{817B471D-75B8-4B61-8C1E-7646B77B7868}" sibTransId="{E94D4741-4A6A-4049-AA01-A2F7B98102D0}"/>
    <dgm:cxn modelId="{69CD795A-8F87-4B9E-ADAE-CC22F53F95F2}" srcId="{FEFF037B-5B53-49E2-97B9-F652A97649A9}" destId="{63CAE503-5A9D-497F-A967-C4792D1B5399}" srcOrd="3" destOrd="0" parTransId="{FCC79091-03D5-4B2E-AC16-40DFBB189948}" sibTransId="{573AAB1C-0C5C-408B-856D-37C07A1784D8}"/>
    <dgm:cxn modelId="{6CF0D27B-D0F7-466E-A930-CF2AC980D04F}" srcId="{FEFF037B-5B53-49E2-97B9-F652A97649A9}" destId="{CC92D5BE-B8A2-4C49-A29A-48FE53D37A2B}" srcOrd="0" destOrd="0" parTransId="{ABA4BD7B-C297-49DB-9A5A-E1FF4C1D9822}" sibTransId="{3394603E-2577-4FFD-ACEA-5D94532C8C6B}"/>
    <dgm:cxn modelId="{04E1459A-FFD8-4310-B312-875224705C2C}" type="presOf" srcId="{1AF977AB-A57C-4ADC-A772-17C4C6F10429}" destId="{876B3A70-D6FB-4C3C-9D59-A602B17A72F2}" srcOrd="1" destOrd="0" presId="urn:microsoft.com/office/officeart/2005/8/layout/cycle4"/>
    <dgm:cxn modelId="{957A699D-BE29-4090-8AB8-862FDF4DC7C9}" srcId="{FEFF037B-5B53-49E2-97B9-F652A97649A9}" destId="{45039310-6E22-44B6-813C-6E1A947F0D77}" srcOrd="1" destOrd="0" parTransId="{0D14BD32-0E9C-4E56-9FE6-D0223B60B609}" sibTransId="{D06D6F7A-7538-4ED7-AF7C-49943B9446DC}"/>
    <dgm:cxn modelId="{9738D7A7-9C3D-4258-97E7-FA28C2738DC2}" type="presOf" srcId="{1AF977AB-A57C-4ADC-A772-17C4C6F10429}" destId="{D92380C6-175F-4780-BCCD-C46E0F8C8B0E}" srcOrd="0" destOrd="0" presId="urn:microsoft.com/office/officeart/2005/8/layout/cycle4"/>
    <dgm:cxn modelId="{CCA3E6B0-37A5-45E6-A7A4-00ACF715CBC0}" type="presOf" srcId="{4690A86E-33CB-4D55-9396-F597BB96CC39}" destId="{E20FA3A5-F49E-4BE0-9AAF-1E42F56CE94A}" srcOrd="0" destOrd="0" presId="urn:microsoft.com/office/officeart/2005/8/layout/cycle4"/>
    <dgm:cxn modelId="{B39763C0-4F92-4133-9974-55F1241A4DC2}" srcId="{CC92D5BE-B8A2-4C49-A29A-48FE53D37A2B}" destId="{4690A86E-33CB-4D55-9396-F597BB96CC39}" srcOrd="0" destOrd="0" parTransId="{29A06B93-926B-439E-B675-9BFE6EB23E97}" sibTransId="{C2A78ED8-049F-472E-9304-34A46DDC8C8C}"/>
    <dgm:cxn modelId="{E4092EC4-D26B-40DD-806F-E292F85AC159}" type="presOf" srcId="{4690A86E-33CB-4D55-9396-F597BB96CC39}" destId="{AE176E54-E80E-4AFD-AA8F-4297945848A2}" srcOrd="1" destOrd="0" presId="urn:microsoft.com/office/officeart/2005/8/layout/cycle4"/>
    <dgm:cxn modelId="{4A7E22CF-6FDD-4CDA-8250-E30FF888E55E}" type="presOf" srcId="{4BAA10E7-0505-49A4-840A-CB332FFF46B9}" destId="{5F25D3CB-152F-40A2-83C6-D5ACDE6C0A23}" srcOrd="0" destOrd="0" presId="urn:microsoft.com/office/officeart/2005/8/layout/cycle4"/>
    <dgm:cxn modelId="{F28514D0-0617-45DE-A4C1-9A284BDBCF8B}" type="presOf" srcId="{CC92D5BE-B8A2-4C49-A29A-48FE53D37A2B}" destId="{D294F26C-664E-48C3-B595-572ADDA987D7}" srcOrd="0" destOrd="0" presId="urn:microsoft.com/office/officeart/2005/8/layout/cycle4"/>
    <dgm:cxn modelId="{E083A7E8-15C2-445B-9300-0E122272EDCE}" type="presOf" srcId="{45039310-6E22-44B6-813C-6E1A947F0D77}" destId="{D02DE509-953C-4C0D-9BEA-A6468AD1DC8E}" srcOrd="0" destOrd="0" presId="urn:microsoft.com/office/officeart/2005/8/layout/cycle4"/>
    <dgm:cxn modelId="{709FA471-C299-417F-856E-0DBE0D36ABE7}" type="presParOf" srcId="{6ACCA706-DD8D-4BBF-9F94-39B9AD05221E}" destId="{89E550C1-DC93-484C-9346-A4E1A9B1F47C}" srcOrd="0" destOrd="0" presId="urn:microsoft.com/office/officeart/2005/8/layout/cycle4"/>
    <dgm:cxn modelId="{79CA9198-B8CC-45B0-9BB5-C8975933FC76}" type="presParOf" srcId="{89E550C1-DC93-484C-9346-A4E1A9B1F47C}" destId="{08C2F51A-10B6-4086-97F1-6D16A36A17CA}" srcOrd="0" destOrd="0" presId="urn:microsoft.com/office/officeart/2005/8/layout/cycle4"/>
    <dgm:cxn modelId="{4317FFCB-246E-45E1-B668-F5A467B3BB3F}" type="presParOf" srcId="{08C2F51A-10B6-4086-97F1-6D16A36A17CA}" destId="{E20FA3A5-F49E-4BE0-9AAF-1E42F56CE94A}" srcOrd="0" destOrd="0" presId="urn:microsoft.com/office/officeart/2005/8/layout/cycle4"/>
    <dgm:cxn modelId="{2FDF2B2F-1D26-41C1-ACDD-C8C711173B01}" type="presParOf" srcId="{08C2F51A-10B6-4086-97F1-6D16A36A17CA}" destId="{AE176E54-E80E-4AFD-AA8F-4297945848A2}" srcOrd="1" destOrd="0" presId="urn:microsoft.com/office/officeart/2005/8/layout/cycle4"/>
    <dgm:cxn modelId="{96E996F9-833F-4BAE-86D8-F26D685199A8}" type="presParOf" srcId="{89E550C1-DC93-484C-9346-A4E1A9B1F47C}" destId="{FEC42F02-3EA6-48DE-B172-7F1F80EAA552}" srcOrd="1" destOrd="0" presId="urn:microsoft.com/office/officeart/2005/8/layout/cycle4"/>
    <dgm:cxn modelId="{B6FCC857-79C1-4DF8-9460-2F2B47FDA072}" type="presParOf" srcId="{FEC42F02-3EA6-48DE-B172-7F1F80EAA552}" destId="{5F25D3CB-152F-40A2-83C6-D5ACDE6C0A23}" srcOrd="0" destOrd="0" presId="urn:microsoft.com/office/officeart/2005/8/layout/cycle4"/>
    <dgm:cxn modelId="{5677265F-3A7F-424F-AE38-A66ED543114B}" type="presParOf" srcId="{FEC42F02-3EA6-48DE-B172-7F1F80EAA552}" destId="{B887C2BF-6F5B-44C0-8910-3981839D37CB}" srcOrd="1" destOrd="0" presId="urn:microsoft.com/office/officeart/2005/8/layout/cycle4"/>
    <dgm:cxn modelId="{66C7DFE2-184A-4467-8A96-5032B4E70C57}" type="presParOf" srcId="{89E550C1-DC93-484C-9346-A4E1A9B1F47C}" destId="{3600221A-79F7-4780-B727-53905ECB588B}" srcOrd="2" destOrd="0" presId="urn:microsoft.com/office/officeart/2005/8/layout/cycle4"/>
    <dgm:cxn modelId="{7408DA34-84D2-4CE1-B68C-BCB8470521E3}" type="presParOf" srcId="{3600221A-79F7-4780-B727-53905ECB588B}" destId="{FFFB227E-DAE6-445A-AB7B-3825DD76D025}" srcOrd="0" destOrd="0" presId="urn:microsoft.com/office/officeart/2005/8/layout/cycle4"/>
    <dgm:cxn modelId="{9383E75A-5B6E-4B7E-A92F-87D6C2E91DE1}" type="presParOf" srcId="{3600221A-79F7-4780-B727-53905ECB588B}" destId="{57432374-8FB8-40F0-BBBD-8985BC4CEEDD}" srcOrd="1" destOrd="0" presId="urn:microsoft.com/office/officeart/2005/8/layout/cycle4"/>
    <dgm:cxn modelId="{150D83C1-88FD-4AE7-9D90-9BBDB0949B75}" type="presParOf" srcId="{89E550C1-DC93-484C-9346-A4E1A9B1F47C}" destId="{1DC70B69-08C9-4958-859F-8ECE445DB905}" srcOrd="3" destOrd="0" presId="urn:microsoft.com/office/officeart/2005/8/layout/cycle4"/>
    <dgm:cxn modelId="{F969C10D-71F6-4335-896D-23B27ABA1608}" type="presParOf" srcId="{1DC70B69-08C9-4958-859F-8ECE445DB905}" destId="{D92380C6-175F-4780-BCCD-C46E0F8C8B0E}" srcOrd="0" destOrd="0" presId="urn:microsoft.com/office/officeart/2005/8/layout/cycle4"/>
    <dgm:cxn modelId="{C6D58480-0650-46BE-B9E0-647BDC65BF96}" type="presParOf" srcId="{1DC70B69-08C9-4958-859F-8ECE445DB905}" destId="{876B3A70-D6FB-4C3C-9D59-A602B17A72F2}" srcOrd="1" destOrd="0" presId="urn:microsoft.com/office/officeart/2005/8/layout/cycle4"/>
    <dgm:cxn modelId="{7003EA34-3BF8-4275-8DB4-117BD1F6E0B8}" type="presParOf" srcId="{89E550C1-DC93-484C-9346-A4E1A9B1F47C}" destId="{58C28A61-6A9B-4ECD-86A3-9D629325692C}" srcOrd="4" destOrd="0" presId="urn:microsoft.com/office/officeart/2005/8/layout/cycle4"/>
    <dgm:cxn modelId="{DDDAC013-342E-4816-8628-216D657D41D1}" type="presParOf" srcId="{6ACCA706-DD8D-4BBF-9F94-39B9AD05221E}" destId="{E55EBDC0-A538-410E-8956-9DEE321BAAB0}" srcOrd="1" destOrd="0" presId="urn:microsoft.com/office/officeart/2005/8/layout/cycle4"/>
    <dgm:cxn modelId="{DE3205EF-118D-4259-A91A-67A00C5D4CEF}" type="presParOf" srcId="{E55EBDC0-A538-410E-8956-9DEE321BAAB0}" destId="{D294F26C-664E-48C3-B595-572ADDA987D7}" srcOrd="0" destOrd="0" presId="urn:microsoft.com/office/officeart/2005/8/layout/cycle4"/>
    <dgm:cxn modelId="{689ADF2B-B026-4A51-A3E3-2A3F3B64D3CB}" type="presParOf" srcId="{E55EBDC0-A538-410E-8956-9DEE321BAAB0}" destId="{D02DE509-953C-4C0D-9BEA-A6468AD1DC8E}" srcOrd="1" destOrd="0" presId="urn:microsoft.com/office/officeart/2005/8/layout/cycle4"/>
    <dgm:cxn modelId="{3EC383C8-E535-4A43-A057-9EAA4A74FDAE}" type="presParOf" srcId="{E55EBDC0-A538-410E-8956-9DEE321BAAB0}" destId="{6B392182-E337-4CD4-93E1-09F61AABB2E4}" srcOrd="2" destOrd="0" presId="urn:microsoft.com/office/officeart/2005/8/layout/cycle4"/>
    <dgm:cxn modelId="{BEEE2D1B-EF67-4EB3-A693-1A4740456627}" type="presParOf" srcId="{E55EBDC0-A538-410E-8956-9DEE321BAAB0}" destId="{5FE177A9-6E8D-4C59-9C72-FEC3C913DDC5}" srcOrd="3" destOrd="0" presId="urn:microsoft.com/office/officeart/2005/8/layout/cycle4"/>
    <dgm:cxn modelId="{E01CF078-43B2-4B8F-AB68-1ADBF8B4C8A5}" type="presParOf" srcId="{E55EBDC0-A538-410E-8956-9DEE321BAAB0}" destId="{8106EAEC-4402-4ADF-BA8E-F7A360E95D06}" srcOrd="4" destOrd="0" presId="urn:microsoft.com/office/officeart/2005/8/layout/cycle4"/>
    <dgm:cxn modelId="{839998A5-E231-418D-BFE8-6E0D944CC7C7}" type="presParOf" srcId="{6ACCA706-DD8D-4BBF-9F94-39B9AD05221E}" destId="{C0486E5F-0D27-482B-BCE0-2E70AEE0D577}" srcOrd="2" destOrd="0" presId="urn:microsoft.com/office/officeart/2005/8/layout/cycle4"/>
    <dgm:cxn modelId="{16028243-30A6-4C61-8A1B-8BE7ED8590BE}" type="presParOf" srcId="{6ACCA706-DD8D-4BBF-9F94-39B9AD05221E}" destId="{65AE703D-29D3-4CC6-95B8-CD12D8CA472F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FB227E-DAE6-445A-AB7B-3825DD76D025}">
      <dsp:nvSpPr>
        <dsp:cNvPr id="0" name=""/>
        <dsp:cNvSpPr/>
      </dsp:nvSpPr>
      <dsp:spPr>
        <a:xfrm>
          <a:off x="4464499" y="3312367"/>
          <a:ext cx="2418892" cy="1566894"/>
        </a:xfrm>
        <a:prstGeom prst="roundRect">
          <a:avLst>
            <a:gd name="adj" fmla="val 10000"/>
          </a:avLst>
        </a:prstGeom>
        <a:solidFill>
          <a:srgbClr val="F8D4F6">
            <a:alpha val="89804"/>
          </a:srgbClr>
        </a:solidFill>
        <a:ln w="1905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Misurare, verificare</a:t>
          </a:r>
        </a:p>
      </dsp:txBody>
      <dsp:txXfrm>
        <a:off x="5224587" y="3738510"/>
        <a:ext cx="1624384" cy="1106330"/>
      </dsp:txXfrm>
    </dsp:sp>
    <dsp:sp modelId="{D92380C6-175F-4780-BCCD-C46E0F8C8B0E}">
      <dsp:nvSpPr>
        <dsp:cNvPr id="0" name=""/>
        <dsp:cNvSpPr/>
      </dsp:nvSpPr>
      <dsp:spPr>
        <a:xfrm>
          <a:off x="417646" y="3329649"/>
          <a:ext cx="2418892" cy="156689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9050" cap="flat" cmpd="sng" algn="ctr">
          <a:solidFill>
            <a:schemeClr val="accent5">
              <a:shade val="50000"/>
              <a:hueOff val="104365"/>
              <a:satOff val="-18183"/>
              <a:lumOff val="2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Coordinare, mettere in condizioni di produrre </a:t>
          </a:r>
        </a:p>
      </dsp:txBody>
      <dsp:txXfrm>
        <a:off x="452066" y="3755793"/>
        <a:ext cx="1624384" cy="1106330"/>
      </dsp:txXfrm>
    </dsp:sp>
    <dsp:sp modelId="{5F25D3CB-152F-40A2-83C6-D5ACDE6C0A23}">
      <dsp:nvSpPr>
        <dsp:cNvPr id="0" name=""/>
        <dsp:cNvSpPr/>
      </dsp:nvSpPr>
      <dsp:spPr>
        <a:xfrm>
          <a:off x="4464499" y="0"/>
          <a:ext cx="2418892" cy="1566894"/>
        </a:xfrm>
        <a:prstGeom prst="roundRect">
          <a:avLst>
            <a:gd name="adj" fmla="val 10000"/>
          </a:avLst>
        </a:prstGeom>
        <a:solidFill>
          <a:srgbClr val="E5FFF9">
            <a:alpha val="89804"/>
          </a:srgbClr>
        </a:solidFill>
        <a:ln w="19050" cap="flat" cmpd="sng" algn="ctr">
          <a:solidFill>
            <a:schemeClr val="accent5">
              <a:shade val="50000"/>
              <a:hueOff val="104365"/>
              <a:satOff val="-18183"/>
              <a:lumOff val="241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Motivare, condurre</a:t>
          </a:r>
        </a:p>
      </dsp:txBody>
      <dsp:txXfrm>
        <a:off x="5224587" y="34420"/>
        <a:ext cx="1624384" cy="1106330"/>
      </dsp:txXfrm>
    </dsp:sp>
    <dsp:sp modelId="{E20FA3A5-F49E-4BE0-9AAF-1E42F56CE94A}">
      <dsp:nvSpPr>
        <dsp:cNvPr id="0" name=""/>
        <dsp:cNvSpPr/>
      </dsp:nvSpPr>
      <dsp:spPr>
        <a:xfrm>
          <a:off x="417646" y="0"/>
          <a:ext cx="2418892" cy="1566894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905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/>
            <a:t>Futuro, sopravvivenza</a:t>
          </a:r>
        </a:p>
      </dsp:txBody>
      <dsp:txXfrm>
        <a:off x="452066" y="34420"/>
        <a:ext cx="1624384" cy="1106330"/>
      </dsp:txXfrm>
    </dsp:sp>
    <dsp:sp modelId="{D294F26C-664E-48C3-B595-572ADDA987D7}">
      <dsp:nvSpPr>
        <dsp:cNvPr id="0" name=""/>
        <dsp:cNvSpPr/>
      </dsp:nvSpPr>
      <dsp:spPr>
        <a:xfrm>
          <a:off x="1431231" y="279103"/>
          <a:ext cx="2120203" cy="2120203"/>
        </a:xfrm>
        <a:prstGeom prst="pieWedg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bg1"/>
              </a:solidFill>
            </a:rPr>
            <a:t>Strategia</a:t>
          </a:r>
        </a:p>
      </dsp:txBody>
      <dsp:txXfrm>
        <a:off x="2052224" y="900096"/>
        <a:ext cx="1499210" cy="1499210"/>
      </dsp:txXfrm>
    </dsp:sp>
    <dsp:sp modelId="{D02DE509-953C-4C0D-9BEA-A6468AD1DC8E}">
      <dsp:nvSpPr>
        <dsp:cNvPr id="0" name=""/>
        <dsp:cNvSpPr/>
      </dsp:nvSpPr>
      <dsp:spPr>
        <a:xfrm rot="5400000">
          <a:off x="3649365" y="279103"/>
          <a:ext cx="2120203" cy="2120203"/>
        </a:xfrm>
        <a:prstGeom prst="pieWedge">
          <a:avLst/>
        </a:prstGeom>
        <a:solidFill>
          <a:schemeClr val="accent5">
            <a:shade val="50000"/>
            <a:hueOff val="104365"/>
            <a:satOff val="-18183"/>
            <a:lumOff val="2411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accent1">
                  <a:lumMod val="50000"/>
                </a:schemeClr>
              </a:solidFill>
            </a:rPr>
            <a:t>Leadership</a:t>
          </a:r>
        </a:p>
      </dsp:txBody>
      <dsp:txXfrm rot="-5400000">
        <a:off x="3649365" y="900096"/>
        <a:ext cx="1499210" cy="1499210"/>
      </dsp:txXfrm>
    </dsp:sp>
    <dsp:sp modelId="{6B392182-E337-4CD4-93E1-09F61AABB2E4}">
      <dsp:nvSpPr>
        <dsp:cNvPr id="0" name=""/>
        <dsp:cNvSpPr/>
      </dsp:nvSpPr>
      <dsp:spPr>
        <a:xfrm rot="10800000">
          <a:off x="3649365" y="2497237"/>
          <a:ext cx="2120203" cy="2120203"/>
        </a:xfrm>
        <a:prstGeom prst="pieWedge">
          <a:avLst/>
        </a:prstGeom>
        <a:solidFill>
          <a:schemeClr val="accent5">
            <a:shade val="50000"/>
            <a:hueOff val="208729"/>
            <a:satOff val="-36367"/>
            <a:lumOff val="4823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accent6">
                  <a:lumMod val="50000"/>
                </a:schemeClr>
              </a:solidFill>
            </a:rPr>
            <a:t>Controllo</a:t>
          </a:r>
        </a:p>
      </dsp:txBody>
      <dsp:txXfrm rot="10800000">
        <a:off x="3649365" y="2497237"/>
        <a:ext cx="1499210" cy="1499210"/>
      </dsp:txXfrm>
    </dsp:sp>
    <dsp:sp modelId="{5FE177A9-6E8D-4C59-9C72-FEC3C913DDC5}">
      <dsp:nvSpPr>
        <dsp:cNvPr id="0" name=""/>
        <dsp:cNvSpPr/>
      </dsp:nvSpPr>
      <dsp:spPr>
        <a:xfrm rot="16200000">
          <a:off x="1431231" y="2497237"/>
          <a:ext cx="2120203" cy="2120203"/>
        </a:xfrm>
        <a:prstGeom prst="pieWedge">
          <a:avLst/>
        </a:prstGeom>
        <a:solidFill>
          <a:schemeClr val="accent5">
            <a:shade val="50000"/>
            <a:hueOff val="104365"/>
            <a:satOff val="-18183"/>
            <a:lumOff val="24118"/>
            <a:alphaOff val="0"/>
          </a:schemeClr>
        </a:solidFill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accent5">
                  <a:lumMod val="50000"/>
                </a:schemeClr>
              </a:solidFill>
            </a:rPr>
            <a:t>Organizzazione</a:t>
          </a:r>
        </a:p>
      </dsp:txBody>
      <dsp:txXfrm rot="5400000">
        <a:off x="2052224" y="2497237"/>
        <a:ext cx="1499210" cy="1499210"/>
      </dsp:txXfrm>
    </dsp:sp>
    <dsp:sp modelId="{C0486E5F-0D27-482B-BCE0-2E70AEE0D577}">
      <dsp:nvSpPr>
        <dsp:cNvPr id="0" name=""/>
        <dsp:cNvSpPr/>
      </dsp:nvSpPr>
      <dsp:spPr>
        <a:xfrm>
          <a:off x="3234383" y="2007583"/>
          <a:ext cx="732033" cy="636550"/>
        </a:xfrm>
        <a:prstGeom prst="circularArrow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E703D-29D3-4CC6-95B8-CD12D8CA472F}">
      <dsp:nvSpPr>
        <dsp:cNvPr id="0" name=""/>
        <dsp:cNvSpPr/>
      </dsp:nvSpPr>
      <dsp:spPr>
        <a:xfrm rot="10800000">
          <a:off x="3234383" y="2252410"/>
          <a:ext cx="732033" cy="636550"/>
        </a:xfrm>
        <a:prstGeom prst="circularArrow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A977D-D177-4BE0-B4F9-CBDECE403603}" type="datetimeFigureOut">
              <a:rPr lang="it-IT" smtClean="0"/>
              <a:t>10/10/2024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A5A4C-0F1F-4B4F-BD44-21AE3C3A0E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4964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758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>
              <a:latin typeface="Arial" pitchFamily="34" charset="0"/>
            </a:endParaRPr>
          </a:p>
        </p:txBody>
      </p:sp>
      <p:sp>
        <p:nvSpPr>
          <p:cNvPr id="6758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54075" eaLnBrk="0" hangingPunct="0">
              <a:defRPr sz="2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54075" eaLnBrk="0" hangingPunct="0"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54075" eaLnBrk="0" hangingPunct="0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54075" eaLnBrk="0" hangingPunct="0"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54075" eaLnBrk="0" hangingPunct="0"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54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54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54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540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8540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664B4E48-431A-48FC-B88E-09F938B71142}" type="slidenum">
              <a:rPr kumimoji="0" lang="en-GB" sz="13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pitchFamily="34" charset="0"/>
                <a:cs typeface="Arial"/>
                <a:sym typeface="Arial"/>
              </a:rPr>
              <a:pPr marL="0" marR="0" lvl="0" indent="0" algn="l" defTabSz="8540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lang="en-GB" sz="13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1374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3871C406-6CEE-8DDA-0D08-A2B9F2B0AF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614B589F-1000-C094-1AAB-44F30666B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en-US" dirty="0">
              <a:latin typeface="Arial" panose="020B0604020202020204" pitchFamily="34" charset="0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ADBCA980-7126-CFFD-E19E-F15769EC40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4A06419A-C170-4CB0-9F09-04704A489F97}" type="slidenum">
              <a:rPr kumimoji="0" lang="en-US" alt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0114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CCB560-7F25-3E44-8F14-818EA70A9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99CA59-4CC7-CE57-76AE-878C60C067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711279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F16CD5-AFAA-1903-DF8B-621B96198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5CB4D9-2839-D57E-78FF-F094135F0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73074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orologio, Orologio da parete&#10;&#10;Descrizione generata automaticamente">
            <a:extLst>
              <a:ext uri="{FF2B5EF4-FFF2-40B4-BE49-F238E27FC236}">
                <a16:creationId xmlns:a16="http://schemas.microsoft.com/office/drawing/2014/main" id="{123C0165-0C2D-5B2D-1D3A-FD11804ABE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756" y="0"/>
            <a:ext cx="6858000" cy="6858000"/>
          </a:xfrm>
          <a:prstGeom prst="rect">
            <a:avLst/>
          </a:prstGeom>
          <a:ln>
            <a:noFill/>
          </a:ln>
        </p:spPr>
      </p:pic>
      <p:pic>
        <p:nvPicPr>
          <p:cNvPr id="6" name="Immagine 5" descr="Immagine che contiene orologio, Orologio da parete&#10;&#10;Descrizione generata automaticamente">
            <a:extLst>
              <a:ext uri="{FF2B5EF4-FFF2-40B4-BE49-F238E27FC236}">
                <a16:creationId xmlns:a16="http://schemas.microsoft.com/office/drawing/2014/main" id="{6CC3D04F-E6A8-19A4-F8C9-04E524C880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756" y="0"/>
            <a:ext cx="6858000" cy="6858000"/>
          </a:xfrm>
          <a:prstGeom prst="rect">
            <a:avLst/>
          </a:prstGeom>
          <a:ln>
            <a:noFill/>
          </a:ln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661953E7-4DB3-9442-4205-2A114E34A57F}"/>
              </a:ext>
            </a:extLst>
          </p:cNvPr>
          <p:cNvSpPr/>
          <p:nvPr userDrawn="1"/>
        </p:nvSpPr>
        <p:spPr>
          <a:xfrm>
            <a:off x="-10819" y="0"/>
            <a:ext cx="3708400" cy="6858000"/>
          </a:xfrm>
          <a:prstGeom prst="rect">
            <a:avLst/>
          </a:prstGeom>
          <a:gradFill flip="none" rotWithShape="1">
            <a:gsLst>
              <a:gs pos="75000">
                <a:srgbClr val="154D68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testo, orologio, schermata&#10;&#10;Descrizione generata automaticamente">
            <a:extLst>
              <a:ext uri="{FF2B5EF4-FFF2-40B4-BE49-F238E27FC236}">
                <a16:creationId xmlns:a16="http://schemas.microsoft.com/office/drawing/2014/main" id="{624212AF-1F99-F405-2BE8-5A68C0CA83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" t="1436" r="66433" b="79765"/>
          <a:stretch/>
        </p:blipFill>
        <p:spPr>
          <a:xfrm>
            <a:off x="154697" y="5142134"/>
            <a:ext cx="2451784" cy="1554502"/>
          </a:xfrm>
          <a:prstGeom prst="rect">
            <a:avLst/>
          </a:prstGeom>
        </p:spPr>
      </p:pic>
      <p:pic>
        <p:nvPicPr>
          <p:cNvPr id="13" name="Immagine 12" descr="Immagine che contiene testo, orologio, schermata&#10;&#10;Descrizione generata automaticamente">
            <a:extLst>
              <a:ext uri="{FF2B5EF4-FFF2-40B4-BE49-F238E27FC236}">
                <a16:creationId xmlns:a16="http://schemas.microsoft.com/office/drawing/2014/main" id="{4AE2E56F-6D01-FBB2-A4D0-0510E7B6A3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" t="83420" r="62924" b="3395"/>
          <a:stretch/>
        </p:blipFill>
        <p:spPr>
          <a:xfrm>
            <a:off x="149086" y="161364"/>
            <a:ext cx="2457395" cy="977154"/>
          </a:xfrm>
          <a:prstGeom prst="rect">
            <a:avLst/>
          </a:prstGeom>
        </p:spPr>
      </p:pic>
      <p:pic>
        <p:nvPicPr>
          <p:cNvPr id="18" name="Immagine 17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7D9C04A8-325E-0DB2-6C52-49AEDB92904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647" y="-9719"/>
            <a:ext cx="1673128" cy="940897"/>
          </a:xfrm>
          <a:prstGeom prst="rect">
            <a:avLst/>
          </a:prstGeom>
        </p:spPr>
      </p:pic>
      <p:pic>
        <p:nvPicPr>
          <p:cNvPr id="20" name="Immagine 19" descr="Immagine che contiene testo, Carattere, grafica, Elementi grafici&#10;&#10;Descrizione generata automaticamente">
            <a:extLst>
              <a:ext uri="{FF2B5EF4-FFF2-40B4-BE49-F238E27FC236}">
                <a16:creationId xmlns:a16="http://schemas.microsoft.com/office/drawing/2014/main" id="{9BCDBBB2-6D31-55CC-BDDA-1C5CA9E26F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340" y="161364"/>
            <a:ext cx="964574" cy="75277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F32574F-BE2B-AEDD-5E07-88FA59824100}"/>
              </a:ext>
            </a:extLst>
          </p:cNvPr>
          <p:cNvSpPr txBox="1"/>
          <p:nvPr userDrawn="1"/>
        </p:nvSpPr>
        <p:spPr>
          <a:xfrm>
            <a:off x="76296" y="1378796"/>
            <a:ext cx="2602974" cy="352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Sylfaen" panose="010A0502050306030303" pitchFamily="18" charset="0"/>
              </a:rPr>
              <a:t>La </a:t>
            </a:r>
            <a:r>
              <a:rPr lang="it-IT" sz="2800" b="1" dirty="0">
                <a:solidFill>
                  <a:schemeClr val="bg1"/>
                </a:solidFill>
                <a:latin typeface="Sylfaen" panose="010A0502050306030303" pitchFamily="18" charset="0"/>
              </a:rPr>
              <a:t>Medicina</a:t>
            </a:r>
            <a:r>
              <a:rPr lang="it-IT" sz="2800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it-IT" sz="2800" b="1" dirty="0">
                <a:solidFill>
                  <a:schemeClr val="bg1"/>
                </a:solidFill>
                <a:latin typeface="Sylfaen" panose="010A0502050306030303" pitchFamily="18" charset="0"/>
              </a:rPr>
              <a:t>Generale</a:t>
            </a:r>
            <a:r>
              <a:rPr lang="it-IT" sz="2800" dirty="0">
                <a:solidFill>
                  <a:schemeClr val="bg1"/>
                </a:solidFill>
                <a:latin typeface="Sylfaen" panose="010A0502050306030303" pitchFamily="18" charset="0"/>
              </a:rPr>
              <a:t> traccia nuove strade con i valori</a:t>
            </a:r>
          </a:p>
          <a:p>
            <a:pPr algn="ctr"/>
            <a:r>
              <a:rPr lang="it-IT" sz="2800" dirty="0">
                <a:solidFill>
                  <a:schemeClr val="bg1"/>
                </a:solidFill>
                <a:latin typeface="Sylfaen" panose="010A0502050306030303" pitchFamily="18" charset="0"/>
              </a:rPr>
              <a:t>del passato: </a:t>
            </a:r>
            <a:r>
              <a:rPr lang="it-IT" sz="2800" b="1" dirty="0">
                <a:solidFill>
                  <a:schemeClr val="bg1"/>
                </a:solidFill>
                <a:latin typeface="Sylfaen" panose="010A0502050306030303" pitchFamily="18" charset="0"/>
              </a:rPr>
              <a:t>Innovazione, Prossimità, </a:t>
            </a:r>
            <a:r>
              <a:rPr lang="it-IT" sz="2800" b="1" dirty="0" err="1">
                <a:solidFill>
                  <a:schemeClr val="bg1"/>
                </a:solidFill>
                <a:latin typeface="Sylfaen" panose="010A0502050306030303" pitchFamily="18" charset="0"/>
              </a:rPr>
              <a:t>Fiduciarietà</a:t>
            </a:r>
            <a:endParaRPr lang="it-IT" sz="28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208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Carattere, schermata, logo&#10;&#10;Descrizione generata automaticamente">
            <a:extLst>
              <a:ext uri="{FF2B5EF4-FFF2-40B4-BE49-F238E27FC236}">
                <a16:creationId xmlns:a16="http://schemas.microsoft.com/office/drawing/2014/main" id="{C332A040-B8D3-3C05-1E28-2C83C90F67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579" y="-1"/>
            <a:ext cx="4148422" cy="124745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DCCB560-7F25-3E44-8F14-818EA70A960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843877"/>
            <a:ext cx="9144000" cy="185566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TITOLO RELAZIONE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899CA59-4CC7-CE57-76AE-878C60C067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71557"/>
            <a:ext cx="9144000" cy="7249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NOME COGNOME</a:t>
            </a:r>
          </a:p>
        </p:txBody>
      </p:sp>
      <p:pic>
        <p:nvPicPr>
          <p:cNvPr id="4" name="Immagine 3" descr="Immagine che contiene testo, Carattere, schermata, design&#10;&#10;Descrizione generata automaticamente">
            <a:extLst>
              <a:ext uri="{FF2B5EF4-FFF2-40B4-BE49-F238E27FC236}">
                <a16:creationId xmlns:a16="http://schemas.microsoft.com/office/drawing/2014/main" id="{C9F7950F-4C34-EA81-9666-BE19FEBCBC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04"/>
          <a:stretch/>
        </p:blipFill>
        <p:spPr>
          <a:xfrm>
            <a:off x="0" y="0"/>
            <a:ext cx="3313651" cy="125824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BD46A50-7B95-5808-6C42-16F5FF9351E4}"/>
              </a:ext>
            </a:extLst>
          </p:cNvPr>
          <p:cNvSpPr txBox="1"/>
          <p:nvPr userDrawn="1"/>
        </p:nvSpPr>
        <p:spPr>
          <a:xfrm>
            <a:off x="3105325" y="300559"/>
            <a:ext cx="5981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rgbClr val="154D68"/>
                </a:solidFill>
                <a:latin typeface="Sylfaen" panose="010A0502050306030303" pitchFamily="18" charset="0"/>
              </a:rPr>
              <a:t>La </a:t>
            </a:r>
            <a:r>
              <a:rPr lang="it-IT" sz="1800" b="1" dirty="0">
                <a:solidFill>
                  <a:srgbClr val="154D68"/>
                </a:solidFill>
                <a:latin typeface="Sylfaen" panose="010A0502050306030303" pitchFamily="18" charset="0"/>
              </a:rPr>
              <a:t>Medicina</a:t>
            </a:r>
            <a:r>
              <a:rPr lang="it-IT" sz="1800" dirty="0">
                <a:solidFill>
                  <a:srgbClr val="154D68"/>
                </a:solidFill>
                <a:latin typeface="Sylfaen" panose="010A0502050306030303" pitchFamily="18" charset="0"/>
              </a:rPr>
              <a:t> </a:t>
            </a:r>
            <a:r>
              <a:rPr lang="it-IT" sz="1800" b="1" dirty="0">
                <a:solidFill>
                  <a:srgbClr val="154D68"/>
                </a:solidFill>
                <a:latin typeface="Sylfaen" panose="010A0502050306030303" pitchFamily="18" charset="0"/>
              </a:rPr>
              <a:t>Generale</a:t>
            </a:r>
            <a:r>
              <a:rPr lang="it-IT" sz="1800" dirty="0">
                <a:solidFill>
                  <a:srgbClr val="154D68"/>
                </a:solidFill>
                <a:latin typeface="Sylfaen" panose="010A0502050306030303" pitchFamily="18" charset="0"/>
              </a:rPr>
              <a:t> traccia nuove strade con i valori del passato: </a:t>
            </a:r>
            <a:r>
              <a:rPr lang="it-IT" sz="1800" b="1" dirty="0">
                <a:solidFill>
                  <a:srgbClr val="154D68"/>
                </a:solidFill>
                <a:latin typeface="Sylfaen" panose="010A0502050306030303" pitchFamily="18" charset="0"/>
              </a:rPr>
              <a:t>Innovazione, Prossimità, </a:t>
            </a:r>
            <a:r>
              <a:rPr lang="it-IT" sz="1800" b="1" dirty="0" err="1">
                <a:solidFill>
                  <a:srgbClr val="154D68"/>
                </a:solidFill>
                <a:latin typeface="Sylfaen" panose="010A0502050306030303" pitchFamily="18" charset="0"/>
              </a:rPr>
              <a:t>Fiduciarietà</a:t>
            </a:r>
            <a:endParaRPr lang="it-IT" sz="1800" b="1" dirty="0">
              <a:solidFill>
                <a:srgbClr val="154D68"/>
              </a:solidFill>
              <a:latin typeface="Sylfaen" panose="010A0502050306030303" pitchFamily="18" charset="0"/>
            </a:endParaRPr>
          </a:p>
        </p:txBody>
      </p:sp>
      <p:pic>
        <p:nvPicPr>
          <p:cNvPr id="9" name="Immagine 8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6BD178BA-6115-AF8B-08CD-C71027EF1D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516" y="6010518"/>
            <a:ext cx="1047140" cy="588868"/>
          </a:xfrm>
          <a:prstGeom prst="rect">
            <a:avLst/>
          </a:prstGeom>
        </p:spPr>
      </p:pic>
      <p:pic>
        <p:nvPicPr>
          <p:cNvPr id="10" name="Immagine 9" descr="Immagine che contiene testo, Carattere, grafica, Elementi grafici&#10;&#10;Descrizione generata automaticamente">
            <a:extLst>
              <a:ext uri="{FF2B5EF4-FFF2-40B4-BE49-F238E27FC236}">
                <a16:creationId xmlns:a16="http://schemas.microsoft.com/office/drawing/2014/main" id="{B3859EEC-9B46-182E-8BDF-258DF6ED0CB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226" y="6128354"/>
            <a:ext cx="548310" cy="42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42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 descr="Immagine che contiene orologio, Orologio da parete&#10;&#10;Descrizione generata automaticamente">
            <a:extLst>
              <a:ext uri="{FF2B5EF4-FFF2-40B4-BE49-F238E27FC236}">
                <a16:creationId xmlns:a16="http://schemas.microsoft.com/office/drawing/2014/main" id="{1DA6D110-E2F2-C602-68AB-C9F5E7318C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926"/>
            <a:ext cx="5791200" cy="5791200"/>
          </a:xfrm>
          <a:prstGeom prst="rect">
            <a:avLst/>
          </a:prstGeom>
          <a:ln>
            <a:noFill/>
          </a:ln>
        </p:spPr>
      </p:pic>
      <p:pic>
        <p:nvPicPr>
          <p:cNvPr id="18" name="Immagine 17" descr="Immagine che contiene orologio, Orologio da parete&#10;&#10;Descrizione generata automaticamente">
            <a:extLst>
              <a:ext uri="{FF2B5EF4-FFF2-40B4-BE49-F238E27FC236}">
                <a16:creationId xmlns:a16="http://schemas.microsoft.com/office/drawing/2014/main" id="{95F59457-9FCC-FCCD-6052-2BE873A644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926"/>
            <a:ext cx="5791200" cy="5791200"/>
          </a:xfrm>
          <a:prstGeom prst="rect">
            <a:avLst/>
          </a:prstGeom>
          <a:ln>
            <a:noFill/>
          </a:ln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38F5341-E7A8-59FD-C678-0DD9020FAFFC}"/>
              </a:ext>
            </a:extLst>
          </p:cNvPr>
          <p:cNvSpPr txBox="1"/>
          <p:nvPr userDrawn="1"/>
        </p:nvSpPr>
        <p:spPr>
          <a:xfrm>
            <a:off x="5578679" y="2751589"/>
            <a:ext cx="6378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>
                <a:solidFill>
                  <a:srgbClr val="154D68"/>
                </a:solidFill>
                <a:latin typeface="Sylfaen" panose="010A0502050306030303" pitchFamily="18" charset="0"/>
              </a:rPr>
              <a:t>Grazie per l’attenzione</a:t>
            </a:r>
          </a:p>
        </p:txBody>
      </p:sp>
      <p:pic>
        <p:nvPicPr>
          <p:cNvPr id="21" name="Immagine 20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A618BDBF-502A-BA20-C020-1A08AB28D1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350" y="3666476"/>
            <a:ext cx="1047140" cy="588868"/>
          </a:xfrm>
          <a:prstGeom prst="rect">
            <a:avLst/>
          </a:prstGeom>
        </p:spPr>
      </p:pic>
      <p:pic>
        <p:nvPicPr>
          <p:cNvPr id="22" name="Immagine 21" descr="Immagine che contiene testo, Carattere, grafica, Elementi grafici&#10;&#10;Descrizione generata automaticamente">
            <a:extLst>
              <a:ext uri="{FF2B5EF4-FFF2-40B4-BE49-F238E27FC236}">
                <a16:creationId xmlns:a16="http://schemas.microsoft.com/office/drawing/2014/main" id="{4019C890-97FF-CCD4-93F8-0143D1B1C14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838" y="3762573"/>
            <a:ext cx="548310" cy="42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03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AF1ABA0-A0E1-93B5-113C-A454C377BA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4000"/>
                    </a14:imgEffect>
                    <a14:imgEffect>
                      <a14:brightnessContrast contrast="21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" y="4949953"/>
            <a:ext cx="12191993" cy="19080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</a:schemeClr>
              </a:gs>
              <a:gs pos="100000">
                <a:srgbClr val="37AB4C"/>
              </a:gs>
            </a:gsLst>
            <a:lin ang="5400000" scaled="1"/>
            <a:tileRect/>
          </a:gradFill>
        </p:spPr>
      </p:pic>
      <p:sp>
        <p:nvSpPr>
          <p:cNvPr id="7" name="Titolo 6">
            <a:extLst>
              <a:ext uri="{FF2B5EF4-FFF2-40B4-BE49-F238E27FC236}">
                <a16:creationId xmlns:a16="http://schemas.microsoft.com/office/drawing/2014/main" id="{667AAF85-1BC8-6DAE-D8B6-8A26D4A60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" y="485321"/>
            <a:ext cx="12191992" cy="206829"/>
          </a:xfrm>
        </p:spPr>
        <p:txBody>
          <a:bodyPr>
            <a:normAutofit/>
          </a:bodyPr>
          <a:lstStyle>
            <a:lvl1pPr algn="ctr">
              <a:defRPr sz="2800" b="1">
                <a:solidFill>
                  <a:srgbClr val="1D429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11" name="Segnaposto data 10" hidden="1">
            <a:extLst>
              <a:ext uri="{FF2B5EF4-FFF2-40B4-BE49-F238E27FC236}">
                <a16:creationId xmlns:a16="http://schemas.microsoft.com/office/drawing/2014/main" id="{16A02D65-D5C9-5F75-E956-90563C6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1E7F9-2E74-4F57-84BE-19100F674997}" type="datetime1">
              <a:rPr lang="it-IT" smtClean="0"/>
              <a:t>10/10/2024</a:t>
            </a:fld>
            <a:endParaRPr lang="it-IT"/>
          </a:p>
        </p:txBody>
      </p:sp>
      <p:sp>
        <p:nvSpPr>
          <p:cNvPr id="12" name="Segnaposto piè di pagina 11" hidden="1">
            <a:extLst>
              <a:ext uri="{FF2B5EF4-FFF2-40B4-BE49-F238E27FC236}">
                <a16:creationId xmlns:a16="http://schemas.microsoft.com/office/drawing/2014/main" id="{7830C678-BB73-B981-223C-56D712F23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DA4F3FA-F972-FED0-3101-C63FEB03C4C9}"/>
              </a:ext>
            </a:extLst>
          </p:cNvPr>
          <p:cNvSpPr/>
          <p:nvPr userDrawn="1"/>
        </p:nvSpPr>
        <p:spPr>
          <a:xfrm>
            <a:off x="-1" y="6719399"/>
            <a:ext cx="12192001" cy="140677"/>
          </a:xfrm>
          <a:prstGeom prst="rect">
            <a:avLst/>
          </a:prstGeom>
          <a:solidFill>
            <a:srgbClr val="37AB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1BAD8344-E1B7-97F0-7E16-E9AEEC38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9164" y="6354274"/>
            <a:ext cx="2743200" cy="365125"/>
          </a:xfrm>
          <a:prstGeom prst="rect">
            <a:avLst/>
          </a:prstGeom>
        </p:spPr>
        <p:txBody>
          <a:bodyPr/>
          <a:lstStyle/>
          <a:p>
            <a:fld id="{3E792A30-67B0-410E-AB7F-BDF51CC5A0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47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 descr="Immagine che contiene testo, Carattere, Elementi grafici, grafica&#10;&#10;Descrizione generata automaticamente">
            <a:extLst>
              <a:ext uri="{FF2B5EF4-FFF2-40B4-BE49-F238E27FC236}">
                <a16:creationId xmlns:a16="http://schemas.microsoft.com/office/drawing/2014/main" id="{83ADC7E6-204F-DE37-0807-BC0DCD67E80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660" y="31618"/>
            <a:ext cx="1047140" cy="588868"/>
          </a:xfrm>
          <a:prstGeom prst="rect">
            <a:avLst/>
          </a:prstGeom>
        </p:spPr>
      </p:pic>
      <p:pic>
        <p:nvPicPr>
          <p:cNvPr id="19" name="Immagine 18" descr="Immagine che contiene testo, Carattere, grafica, Elementi grafici&#10;&#10;Descrizione generata automaticamente">
            <a:extLst>
              <a:ext uri="{FF2B5EF4-FFF2-40B4-BE49-F238E27FC236}">
                <a16:creationId xmlns:a16="http://schemas.microsoft.com/office/drawing/2014/main" id="{B2EE1996-C4C8-72B8-79B1-A9759518C69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7370" y="149454"/>
            <a:ext cx="548310" cy="427916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F6A27FA-D02F-026F-160C-2E34C3817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965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F40FB7-85A9-D4FD-08D0-A1FF45208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3417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pic>
        <p:nvPicPr>
          <p:cNvPr id="4" name="Immagine 3" descr="Immagine che contiene orologio, Orologio da parete&#10;&#10;Descrizione generata automaticamente">
            <a:extLst>
              <a:ext uri="{FF2B5EF4-FFF2-40B4-BE49-F238E27FC236}">
                <a16:creationId xmlns:a16="http://schemas.microsoft.com/office/drawing/2014/main" id="{D712F558-9408-ABCB-AAB0-C33AA019670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8200" cy="838200"/>
          </a:xfrm>
          <a:prstGeom prst="rect">
            <a:avLst/>
          </a:prstGeom>
          <a:ln>
            <a:noFill/>
          </a:ln>
        </p:spPr>
      </p:pic>
      <p:pic>
        <p:nvPicPr>
          <p:cNvPr id="5" name="Immagine 4" descr="Immagine che contiene orologio, Orologio da parete&#10;&#10;Descrizione generata automaticamente">
            <a:extLst>
              <a:ext uri="{FF2B5EF4-FFF2-40B4-BE49-F238E27FC236}">
                <a16:creationId xmlns:a16="http://schemas.microsoft.com/office/drawing/2014/main" id="{7BAA085E-FE7E-945A-DEDA-ECA75A1018D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8200" cy="8382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15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8" r:id="rId4"/>
    <p:sldLayoutId id="2147483656" r:id="rId5"/>
    <p:sldLayoutId id="2147483659" r:id="rId6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283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4FF2E9-77C9-0A3B-83A0-3D16C9A8F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591" y="2281199"/>
            <a:ext cx="10570817" cy="1855668"/>
          </a:xfrm>
        </p:spPr>
        <p:txBody>
          <a:bodyPr>
            <a:noAutofit/>
          </a:bodyPr>
          <a:lstStyle/>
          <a:p>
            <a:r>
              <a:rPr lang="it-IT" sz="4000" dirty="0"/>
              <a:t>Gli strumenti manageriali di programmazione delle attività ambulatoriali del MMG</a:t>
            </a:r>
            <a:br>
              <a:rPr lang="it-IT" sz="4000" dirty="0"/>
            </a:br>
            <a:r>
              <a:rPr lang="it-IT" sz="4000" dirty="0"/>
              <a:t>Capacità di definire obiettivi - risorse per raggiungere obiettivi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716B416-FF51-1630-2954-0FCFE79DD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18096"/>
            <a:ext cx="9144000" cy="724975"/>
          </a:xfrm>
        </p:spPr>
        <p:txBody>
          <a:bodyPr/>
          <a:lstStyle/>
          <a:p>
            <a:r>
              <a:rPr lang="it-IT" dirty="0"/>
              <a:t>Davide Croce</a:t>
            </a:r>
          </a:p>
        </p:txBody>
      </p:sp>
    </p:spTree>
    <p:extLst>
      <p:ext uri="{BB962C8B-B14F-4D97-AF65-F5344CB8AC3E}">
        <p14:creationId xmlns:p14="http://schemas.microsoft.com/office/powerpoint/2010/main" val="3362496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F30E63-731C-382B-C25D-629E324D3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7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>
                <a:solidFill>
                  <a:srgbClr val="C00000"/>
                </a:solidFill>
              </a:rPr>
              <a:t>Viviamo in un mondo che cambia…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0A96CE-98E5-40A3-D963-2FD201590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Per </a:t>
            </a:r>
            <a:r>
              <a:rPr lang="it-IT" b="1" dirty="0"/>
              <a:t>utenza</a:t>
            </a:r>
            <a:r>
              <a:rPr lang="it-IT" dirty="0"/>
              <a:t>: invecchiamento e percezione/diritto di salute;</a:t>
            </a:r>
          </a:p>
          <a:p>
            <a:r>
              <a:rPr lang="it-IT" dirty="0"/>
              <a:t>Per </a:t>
            </a:r>
            <a:r>
              <a:rPr lang="it-IT" b="1" dirty="0"/>
              <a:t>servizio sanitario</a:t>
            </a:r>
            <a:r>
              <a:rPr lang="it-IT" dirty="0"/>
              <a:t>: cambio generazionale e arruolamento, adeguamento dell’offerta;</a:t>
            </a:r>
          </a:p>
          <a:p>
            <a:r>
              <a:rPr lang="it-IT" dirty="0"/>
              <a:t>Per </a:t>
            </a:r>
            <a:r>
              <a:rPr lang="it-IT" b="1" dirty="0"/>
              <a:t>tecnologia sanitaria</a:t>
            </a:r>
            <a:r>
              <a:rPr lang="it-IT" dirty="0"/>
              <a:t>: immunologia, genica e </a:t>
            </a:r>
            <a:r>
              <a:rPr lang="it-IT" dirty="0" err="1"/>
              <a:t>DTx</a:t>
            </a:r>
            <a:r>
              <a:rPr lang="it-IT" dirty="0"/>
              <a:t> sono le ultime offerte che cambiano il modo di lavorare;</a:t>
            </a:r>
          </a:p>
          <a:p>
            <a:r>
              <a:rPr lang="it-IT" dirty="0"/>
              <a:t>Per </a:t>
            </a:r>
            <a:r>
              <a:rPr lang="it-IT" b="1" dirty="0"/>
              <a:t>contesto</a:t>
            </a:r>
            <a:r>
              <a:rPr lang="it-IT" dirty="0"/>
              <a:t>: AI, social network, generazione Z che si approccia al lavoro;</a:t>
            </a:r>
          </a:p>
          <a:p>
            <a:r>
              <a:rPr lang="it-IT" dirty="0"/>
              <a:t>Per </a:t>
            </a:r>
            <a:r>
              <a:rPr lang="it-IT" b="1" dirty="0"/>
              <a:t>finanziamento</a:t>
            </a:r>
            <a:r>
              <a:rPr lang="it-IT" dirty="0"/>
              <a:t> e scelte : finanza pubblica in difficoltà e carenza di decisioni strutturali.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2176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magine che contiene testo, schermata, diagramma, linea&#10;&#10;Descrizione generata automaticamente">
            <a:extLst>
              <a:ext uri="{FF2B5EF4-FFF2-40B4-BE49-F238E27FC236}">
                <a16:creationId xmlns:a16="http://schemas.microsoft.com/office/drawing/2014/main" id="{B50C05E6-684C-843D-BFF5-66E8200EB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332" y="1176949"/>
            <a:ext cx="6762588" cy="5078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749E6D0-F97A-EB8A-6E4F-126E94C14D97}"/>
              </a:ext>
            </a:extLst>
          </p:cNvPr>
          <p:cNvSpPr txBox="1"/>
          <p:nvPr/>
        </p:nvSpPr>
        <p:spPr>
          <a:xfrm>
            <a:off x="2916882" y="331827"/>
            <a:ext cx="60975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A0191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Una popolazione che invecchia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768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768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B207F52-7DC8-1985-A834-A27CDA2B9BF5}"/>
              </a:ext>
            </a:extLst>
          </p:cNvPr>
          <p:cNvSpPr txBox="1"/>
          <p:nvPr/>
        </p:nvSpPr>
        <p:spPr>
          <a:xfrm>
            <a:off x="513784" y="6395368"/>
            <a:ext cx="6097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Fonte: Dati ISTAT 1° Gennaio 2023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srgbClr val="00768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873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83FF515E-9CED-FB14-CD9C-03CC14AC2C0B}"/>
              </a:ext>
            </a:extLst>
          </p:cNvPr>
          <p:cNvSpPr txBox="1"/>
          <p:nvPr/>
        </p:nvSpPr>
        <p:spPr>
          <a:xfrm>
            <a:off x="1700903" y="382015"/>
            <a:ext cx="83422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768D">
                    <a:lumMod val="75000"/>
                  </a:srgbClr>
                </a:solidFill>
                <a:effectLst/>
                <a:uLnTx/>
                <a:uFillTx/>
                <a:latin typeface="Helvetica Neue"/>
                <a:ea typeface="+mn-ea"/>
                <a:cs typeface="Arial" panose="020B0604020202020204" pitchFamily="34" charset="0"/>
                <a:sym typeface="Calibri"/>
              </a:rPr>
              <a:t>Distribuzione della popolazione per fasce di età in riferimento alla popolazione 2010-2020 e alla proiezione della popolazione italiana al 2030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768D">
                  <a:lumMod val="75000"/>
                </a:srgbClr>
              </a:solidFill>
              <a:effectLst/>
              <a:uLnTx/>
              <a:uFillTx/>
              <a:latin typeface="Helvetica Neue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768D">
                    <a:lumMod val="75000"/>
                  </a:srgbClr>
                </a:solidFill>
                <a:effectLst/>
                <a:uLnTx/>
                <a:uFillTx/>
                <a:latin typeface="Helvetica Neue"/>
                <a:ea typeface="+mn-ea"/>
                <a:cs typeface="Arial" panose="020B0604020202020204" pitchFamily="34" charset="0"/>
              </a:rPr>
              <a:t>BABY BOOM del dopoguerra</a:t>
            </a:r>
          </a:p>
        </p:txBody>
      </p:sp>
      <p:sp>
        <p:nvSpPr>
          <p:cNvPr id="7" name="CasellaDiTesto 15">
            <a:extLst>
              <a:ext uri="{FF2B5EF4-FFF2-40B4-BE49-F238E27FC236}">
                <a16:creationId xmlns:a16="http://schemas.microsoft.com/office/drawing/2014/main" id="{D878D0C3-DB24-5BDE-9A9D-91331893F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1752" y="6360569"/>
            <a:ext cx="28797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1200" cap="none" spc="0" normalizeH="0" baseline="0" noProof="0" dirty="0">
                <a:ln>
                  <a:noFill/>
                </a:ln>
                <a:solidFill>
                  <a:srgbClr val="00768D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Fonte: Rielaborazioni CREMS su dati Istat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29AB93F0-847D-EE88-4305-32EAEB11D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589" y="1739839"/>
            <a:ext cx="9358888" cy="441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0239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C72A2E-CFC2-0AE8-BE0B-023291020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C00000"/>
                </a:solidFill>
              </a:rPr>
              <a:t>Utenza e SSN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F852A5-3E59-F74A-3E34-A3569484A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Crescita dei bisogni (cronicità) ancora per i prossimi 10 anni (il peggio deve ancora arrivare);</a:t>
            </a:r>
          </a:p>
          <a:p>
            <a:r>
              <a:rPr lang="it-IT" dirty="0"/>
              <a:t>Percezione di avere diritto per qualsiasi necessità (e subito) da parte del cittadino (domanda infinita);</a:t>
            </a:r>
          </a:p>
          <a:p>
            <a:r>
              <a:rPr lang="it-IT" dirty="0"/>
              <a:t>Rincorsa a risposte alle liste di attesa quantomeno caotica (ma chi calcola e programma la produzione (massima)?);</a:t>
            </a:r>
          </a:p>
          <a:p>
            <a:r>
              <a:rPr lang="it-IT" dirty="0"/>
              <a:t>Progressiva incapacità di rispondere alle sollecitazioni se non a quelle di urgenza.</a:t>
            </a:r>
          </a:p>
        </p:txBody>
      </p:sp>
    </p:spTree>
    <p:extLst>
      <p:ext uri="{BB962C8B-B14F-4D97-AF65-F5344CB8AC3E}">
        <p14:creationId xmlns:p14="http://schemas.microsoft.com/office/powerpoint/2010/main" val="1600597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CasellaDiTesto 2">
            <a:extLst>
              <a:ext uri="{FF2B5EF4-FFF2-40B4-BE49-F238E27FC236}">
                <a16:creationId xmlns:a16="http://schemas.microsoft.com/office/drawing/2014/main" id="{89116B85-4EF5-4663-8035-35C2447F0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589" y="346259"/>
            <a:ext cx="7392821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A0191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Il</a:t>
            </a:r>
            <a:r>
              <a:rPr kumimoji="0" lang="it-IT" alt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009B9A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alt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A0191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modello a cui tendere</a:t>
            </a:r>
          </a:p>
        </p:txBody>
      </p:sp>
      <p:sp>
        <p:nvSpPr>
          <p:cNvPr id="62467" name="CasellaDiTesto 3">
            <a:extLst>
              <a:ext uri="{FF2B5EF4-FFF2-40B4-BE49-F238E27FC236}">
                <a16:creationId xmlns:a16="http://schemas.microsoft.com/office/drawing/2014/main" id="{C9A8123A-1E59-47FD-BB02-94576E4F2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598" y="1105599"/>
            <a:ext cx="100075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67" b="0" i="0" u="none" strike="noStrike" kern="1200" cap="none" spc="0" normalizeH="0" baseline="0" noProof="0" dirty="0">
                <a:ln>
                  <a:noFill/>
                </a:ln>
                <a:solidFill>
                  <a:srgbClr val="1D2639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akkal Majalla" panose="020B0604020202020204" pitchFamily="2" charset="-78"/>
              </a:rPr>
              <a:t>Il Piano Nazionale delle Cronicità usa </a:t>
            </a:r>
            <a:r>
              <a:rPr kumimoji="0" lang="it-IT" altLang="it-IT" sz="1467" b="0" i="1" u="none" strike="noStrike" kern="1200" cap="none" spc="0" normalizeH="0" baseline="0" noProof="0" dirty="0">
                <a:ln>
                  <a:noFill/>
                </a:ln>
                <a:solidFill>
                  <a:srgbClr val="1D2639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Sakkal Majalla" panose="020B0604020202020204" pitchFamily="2" charset="-78"/>
              </a:rPr>
              <a:t>il </a:t>
            </a:r>
            <a:r>
              <a:rPr kumimoji="0" lang="it-IT" altLang="it-IT" sz="1467" b="0" i="1" u="none" strike="noStrike" kern="1200" cap="none" spc="0" normalizeH="0" baseline="0" noProof="0" dirty="0">
                <a:ln>
                  <a:noFill/>
                </a:ln>
                <a:solidFill>
                  <a:srgbClr val="1D2639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it-IT" sz="1600" b="1" i="1" u="none" strike="noStrike" kern="1200" cap="none" spc="0" normalizeH="0" baseline="0" noProof="0" dirty="0">
                <a:ln>
                  <a:noFill/>
                </a:ln>
                <a:solidFill>
                  <a:srgbClr val="1D2639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" panose="020B0604020202020204" pitchFamily="34" charset="0"/>
              </a:rPr>
              <a:t>“Model of Innovative and Chronic conditions (ICCC)” </a:t>
            </a:r>
            <a:endParaRPr kumimoji="0" lang="it-IT" altLang="it-IT" sz="1733" b="1" i="1" u="none" strike="noStrike" kern="1200" cap="none" spc="0" normalizeH="0" baseline="0" noProof="0" dirty="0">
              <a:ln>
                <a:noFill/>
              </a:ln>
              <a:solidFill>
                <a:srgbClr val="1D2639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2468" name="Immagine 4">
            <a:extLst>
              <a:ext uri="{FF2B5EF4-FFF2-40B4-BE49-F238E27FC236}">
                <a16:creationId xmlns:a16="http://schemas.microsoft.com/office/drawing/2014/main" id="{9DB44AA4-63B3-4C82-9647-29181870A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9"/>
          <a:stretch/>
        </p:blipFill>
        <p:spPr bwMode="auto">
          <a:xfrm>
            <a:off x="1947263" y="1667962"/>
            <a:ext cx="8441867" cy="484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294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62242"/>
            <a:ext cx="12191992" cy="206829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900" dirty="0">
                <a:solidFill>
                  <a:srgbClr val="A0191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Leadership e Management</a:t>
            </a:r>
          </a:p>
        </p:txBody>
      </p:sp>
      <p:graphicFrame>
        <p:nvGraphicFramePr>
          <p:cNvPr id="5" name="Diagramma 4"/>
          <p:cNvGraphicFramePr/>
          <p:nvPr/>
        </p:nvGraphicFramePr>
        <p:xfrm>
          <a:off x="2360210" y="1192385"/>
          <a:ext cx="72008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52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asellaDiTesto 1">
            <a:extLst>
              <a:ext uri="{FF2B5EF4-FFF2-40B4-BE49-F238E27FC236}">
                <a16:creationId xmlns:a16="http://schemas.microsoft.com/office/drawing/2014/main" id="{5B6D688F-3029-6A30-0DB5-0F39B8AAA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579" y="889847"/>
            <a:ext cx="10671339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3200" b="1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Arial"/>
                <a:sym typeface="Arial"/>
              </a:rPr>
              <a:t>“</a:t>
            </a:r>
            <a:r>
              <a:rPr kumimoji="0" lang="en-US" altLang="en-US" sz="32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Arial"/>
                <a:sym typeface="Arial"/>
              </a:rPr>
              <a:t>You cannot manage</a:t>
            </a:r>
            <a:br>
              <a:rPr kumimoji="0" lang="en-US" altLang="en-US" sz="32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Arial"/>
                <a:sym typeface="Arial"/>
              </a:rPr>
            </a:br>
            <a:r>
              <a:rPr kumimoji="0" lang="en-US" altLang="en-US" sz="32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Arial"/>
                <a:sym typeface="Arial"/>
              </a:rPr>
              <a:t>what you do not measure</a:t>
            </a:r>
            <a:r>
              <a:rPr kumimoji="0" lang="en-US" altLang="en-US" sz="3200" b="1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Arial"/>
                <a:sym typeface="Arial"/>
              </a:rPr>
              <a:t>” </a:t>
            </a: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Arial"/>
                <a:sym typeface="Arial"/>
              </a:rPr>
              <a:t>(Drucker)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en-US" sz="32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Montserrat" panose="00000500000000000000" pitchFamily="2" charset="0"/>
              <a:ea typeface="+mj-ea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it-IT" sz="3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cs typeface="Arial"/>
                <a:sym typeface="Arial"/>
              </a:rPr>
              <a:t>“</a:t>
            </a:r>
            <a:r>
              <a:rPr kumimoji="0" lang="en-US" altLang="it-IT" sz="3200" b="1" i="1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cs typeface="Arial"/>
                <a:sym typeface="Arial"/>
              </a:rPr>
              <a:t>If you can’t measure it, you can’t manage it</a:t>
            </a:r>
            <a:r>
              <a:rPr kumimoji="0" lang="en-US" altLang="it-IT" sz="3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cs typeface="Arial"/>
                <a:sym typeface="Arial"/>
              </a:rPr>
              <a:t>”</a:t>
            </a:r>
            <a:br>
              <a:rPr kumimoji="0" lang="en-US" altLang="it-IT" sz="3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cs typeface="Arial"/>
                <a:sym typeface="Arial"/>
              </a:rPr>
            </a:br>
            <a:r>
              <a:rPr kumimoji="0" lang="en-US" alt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Garvin, D.A., 1993. Building a learning organization. Harvard Business Review 71 (4), </a:t>
            </a:r>
            <a:r>
              <a:rPr kumimoji="0" lang="it-IT" alt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78–91.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it-IT" altLang="it-IT" sz="28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it-IT" sz="3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“</a:t>
            </a:r>
            <a:r>
              <a:rPr kumimoji="0" lang="en-US" altLang="it-IT" sz="3200" b="1" i="1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What gets measured gets done</a:t>
            </a:r>
            <a:r>
              <a:rPr kumimoji="0" lang="en-US" altLang="it-IT" sz="3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”</a:t>
            </a:r>
            <a:br>
              <a:rPr kumimoji="0" lang="en-US" altLang="it-IT" sz="32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</a:br>
            <a:r>
              <a:rPr kumimoji="0" lang="en-US" alt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Arial"/>
                <a:sym typeface="Arial"/>
              </a:rPr>
              <a:t>Kaplan, R.S., Norton, D.P., 2008. Execution Premium. Linking Strategy to Operations for Competitive Advantage. Harvard Business School Press, Boston, MA</a:t>
            </a:r>
            <a:endParaRPr kumimoji="0" lang="it-IT" altLang="it-IT" sz="32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7967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25CDFC-C9A5-1C3F-22E5-8E5ADBE05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Obiettivi (esempio)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69348E-05FC-7021-D18D-6DB886DE0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Dipendono dagli indirizzi dell’azienda sanitaria e della regione. Come esempio possiamo prendere:</a:t>
            </a:r>
          </a:p>
          <a:p>
            <a:r>
              <a:rPr lang="it-IT" dirty="0"/>
              <a:t>Contenere i tempi di risposta (accesso);</a:t>
            </a:r>
          </a:p>
          <a:p>
            <a:r>
              <a:rPr lang="it-IT" dirty="0"/>
              <a:t>PIC e governance clinica dei diabetici (</a:t>
            </a:r>
            <a:r>
              <a:rPr lang="it-IT" dirty="0" err="1"/>
              <a:t>outcome</a:t>
            </a:r>
            <a:r>
              <a:rPr lang="it-IT" dirty="0"/>
              <a:t>);</a:t>
            </a:r>
          </a:p>
          <a:p>
            <a:r>
              <a:rPr lang="it-IT" dirty="0"/>
              <a:t>Pazienti cronici cardiovascolari (scompenso) visitati nell’anno (output);</a:t>
            </a:r>
          </a:p>
          <a:p>
            <a:r>
              <a:rPr lang="it-IT" dirty="0"/>
              <a:t>…….</a:t>
            </a:r>
          </a:p>
        </p:txBody>
      </p:sp>
    </p:spTree>
    <p:extLst>
      <p:ext uri="{BB962C8B-B14F-4D97-AF65-F5344CB8AC3E}">
        <p14:creationId xmlns:p14="http://schemas.microsoft.com/office/powerpoint/2010/main" val="3352866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B041FF-51D5-F2B2-6717-417DDD8DA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490" y="0"/>
            <a:ext cx="10515600" cy="1325563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Risorse necessarie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96452F-C833-A980-1CEB-017747430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027"/>
            <a:ext cx="10515600" cy="4998377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it-IT" dirty="0"/>
              <a:t>Per ogni obiettivo, la conferma o il miglioramento dell’indicatore dipendono da più fattori;</a:t>
            </a:r>
          </a:p>
          <a:p>
            <a:r>
              <a:rPr lang="it-IT" dirty="0"/>
              <a:t>Ad esempio l’accesso può essere migliorato con allargamento dei tempi di studio, con una priorità di accesso sul bisogno/tipo di paziente, con un momento dedicato anche fuori della visita (WA, video call);</a:t>
            </a:r>
          </a:p>
          <a:p>
            <a:r>
              <a:rPr lang="it-IT" dirty="0"/>
              <a:t>Fermandoci a queste tre soluzioni stimo il mio costo per migliorare di una quantità che decido (es. il 10%) per ciascuna delle soluzioni (potrebbe essere anche un allargamento degli assistiti);</a:t>
            </a:r>
          </a:p>
          <a:p>
            <a:r>
              <a:rPr lang="it-IT" dirty="0"/>
              <a:t>Allargamento dei tempi di studio del 10 % = 1,5 ore personali risultato + 10%</a:t>
            </a:r>
          </a:p>
          <a:p>
            <a:r>
              <a:rPr lang="it-IT" dirty="0"/>
              <a:t>Priorità di accesso: seleziono i bisogni, ovvero creo scale di priorità e assegno orari differenziati (e.g. 50% alla priorità 1, 30% alla priorità 2, 20 % alla priorità 3) alle richieste. Risultato indicatore invariato ma efficienza di output migliorata;</a:t>
            </a:r>
          </a:p>
          <a:p>
            <a:r>
              <a:rPr lang="it-IT" dirty="0"/>
              <a:t>Uso di strumenti diversi per il contatto: se risolvo così (50% delle richieste) la mia ora e mezza in più vale 18 contatti (5 min) che risolvo al 50% ovvero 9 accessi da 15 minuti l’uno = 2,15 ore </a:t>
            </a:r>
          </a:p>
          <a:p>
            <a:r>
              <a:rPr lang="it-IT" dirty="0"/>
              <a:t>Quale è il più conveniente (costo efficace)? </a:t>
            </a:r>
          </a:p>
        </p:txBody>
      </p:sp>
    </p:spTree>
    <p:extLst>
      <p:ext uri="{BB962C8B-B14F-4D97-AF65-F5344CB8AC3E}">
        <p14:creationId xmlns:p14="http://schemas.microsoft.com/office/powerpoint/2010/main" val="1184276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E1713-CA42-D236-1989-484311B73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6CCBFA-2243-F87E-26A0-C6CB950F2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C00000"/>
                </a:solidFill>
              </a:rPr>
              <a:t>Risorse necessarie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45593636-FBA2-F740-65C3-458FB65DF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Calcolo i costi (tempo mio, attrezzature, abbonamenti, ecc.);</a:t>
            </a:r>
          </a:p>
          <a:p>
            <a:r>
              <a:rPr lang="it-IT" dirty="0"/>
              <a:t>Divido questi costi per il miglioramento;</a:t>
            </a:r>
          </a:p>
          <a:p>
            <a:r>
              <a:rPr lang="it-IT" dirty="0"/>
              <a:t>Il miglior rapporto che ottengo è il più conveniente;</a:t>
            </a:r>
          </a:p>
          <a:p>
            <a:endParaRPr lang="it-IT" dirty="0"/>
          </a:p>
          <a:p>
            <a:r>
              <a:rPr lang="it-IT" dirty="0"/>
              <a:t>Programmazione: se decidessi di usare + 10% del mio tempo è necessario in agosto? Inserisci quando è conveniente</a:t>
            </a:r>
          </a:p>
        </p:txBody>
      </p:sp>
    </p:spTree>
    <p:extLst>
      <p:ext uri="{BB962C8B-B14F-4D97-AF65-F5344CB8AC3E}">
        <p14:creationId xmlns:p14="http://schemas.microsoft.com/office/powerpoint/2010/main" val="42166273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20292A-2E86-4363-AE23-E688618CC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925" y="176664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I determinanti di salute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30973163-3B6F-4788-AF21-59565CE7416E}"/>
              </a:ext>
            </a:extLst>
          </p:cNvPr>
          <p:cNvSpPr/>
          <p:nvPr/>
        </p:nvSpPr>
        <p:spPr>
          <a:xfrm>
            <a:off x="4821476" y="4105603"/>
            <a:ext cx="2339236" cy="94884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Stato di salute</a:t>
            </a:r>
          </a:p>
          <a:p>
            <a:pPr algn="ctr"/>
            <a:r>
              <a:rPr lang="it-IT" sz="1350" dirty="0">
                <a:solidFill>
                  <a:schemeClr val="tx1"/>
                </a:solidFill>
              </a:rPr>
              <a:t>Fisica (in relazione anche alla cronicità), mentale, sociale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D3DD0929-2976-4AD1-B41B-DB1C9085D5B0}"/>
              </a:ext>
            </a:extLst>
          </p:cNvPr>
          <p:cNvSpPr/>
          <p:nvPr/>
        </p:nvSpPr>
        <p:spPr>
          <a:xfrm>
            <a:off x="4271832" y="5181659"/>
            <a:ext cx="3438525" cy="69543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Servizi e sistemi sanitari</a:t>
            </a:r>
          </a:p>
          <a:p>
            <a:pPr algn="ctr"/>
            <a:r>
              <a:rPr lang="it-IT" sz="1350" dirty="0">
                <a:solidFill>
                  <a:schemeClr val="tx1"/>
                </a:solidFill>
              </a:rPr>
              <a:t>Prevenzione, promozione, cura, riabilitazione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AB7BFFC-DBFA-4F1E-B88B-2DFE141CB84C}"/>
              </a:ext>
            </a:extLst>
          </p:cNvPr>
          <p:cNvSpPr/>
          <p:nvPr/>
        </p:nvSpPr>
        <p:spPr>
          <a:xfrm>
            <a:off x="1674313" y="2045658"/>
            <a:ext cx="2677439" cy="13387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GB" sz="1350" b="1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AMBIENTE FISICO</a:t>
            </a:r>
          </a:p>
          <a:p>
            <a:pPr algn="just" eaLnBrk="0" hangingPunct="0"/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Situazione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geografica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clima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risorse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alimentari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e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idriche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tipologia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abitativa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inquinamento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trasporti</a:t>
            </a:r>
            <a:endParaRPr lang="en-GB" sz="1350" dirty="0">
              <a:solidFill>
                <a:srgbClr val="000066"/>
              </a:solidFill>
              <a:latin typeface="Helvetica" pitchFamily="34" charset="0"/>
              <a:ea typeface="Osaka" charset="-128"/>
            </a:endParaRP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28A9E15-BB03-491F-92FB-B48667C011BC}"/>
              </a:ext>
            </a:extLst>
          </p:cNvPr>
          <p:cNvSpPr/>
          <p:nvPr/>
        </p:nvSpPr>
        <p:spPr>
          <a:xfrm>
            <a:off x="7778402" y="1861457"/>
            <a:ext cx="2677439" cy="16769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en-GB" sz="1350" b="1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AMBIENTE SOCIALE</a:t>
            </a:r>
          </a:p>
          <a:p>
            <a:pPr algn="just" eaLnBrk="0" hangingPunct="0"/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Tasso di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alfabetizzazione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livello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di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istruzione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tasso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di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occupazione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risorse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finanziarie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relazioni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di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comunità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abitudini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,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stili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e </a:t>
            </a:r>
            <a:r>
              <a:rPr lang="en-GB" sz="1350" dirty="0" err="1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comportamenti</a:t>
            </a:r>
            <a:r>
              <a:rPr lang="en-GB" sz="1350" dirty="0">
                <a:solidFill>
                  <a:srgbClr val="000066"/>
                </a:solidFill>
                <a:latin typeface="Helvetica" pitchFamily="34" charset="0"/>
                <a:ea typeface="Osaka" charset="-128"/>
              </a:rPr>
              <a:t> 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4E0BD058-7FE2-43CE-A66A-05DB314E0064}"/>
              </a:ext>
            </a:extLst>
          </p:cNvPr>
          <p:cNvSpPr/>
          <p:nvPr/>
        </p:nvSpPr>
        <p:spPr>
          <a:xfrm>
            <a:off x="5100963" y="1881009"/>
            <a:ext cx="1780262" cy="19258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50" dirty="0"/>
              <a:t>Caratteristiche individuali (età, genere, stato immunologico, profilo genetico)</a:t>
            </a: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73230177-3BB5-4CAA-9076-55A10EDC1733}"/>
              </a:ext>
            </a:extLst>
          </p:cNvPr>
          <p:cNvCxnSpPr>
            <a:stCxn id="7" idx="3"/>
            <a:endCxn id="9" idx="2"/>
          </p:cNvCxnSpPr>
          <p:nvPr/>
        </p:nvCxnSpPr>
        <p:spPr>
          <a:xfrm>
            <a:off x="4351751" y="2715017"/>
            <a:ext cx="749213" cy="12893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E1B817E1-32C3-4695-B43F-8884218A999D}"/>
              </a:ext>
            </a:extLst>
          </p:cNvPr>
          <p:cNvCxnSpPr>
            <a:stCxn id="8" idx="1"/>
            <a:endCxn id="9" idx="6"/>
          </p:cNvCxnSpPr>
          <p:nvPr/>
        </p:nvCxnSpPr>
        <p:spPr>
          <a:xfrm flipH="1">
            <a:off x="6881226" y="2699919"/>
            <a:ext cx="897177" cy="144029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3B323892-4B64-418B-BE52-484D8EBADBC8}"/>
              </a:ext>
            </a:extLst>
          </p:cNvPr>
          <p:cNvCxnSpPr>
            <a:cxnSpLocks/>
            <a:stCxn id="6" idx="0"/>
            <a:endCxn id="4" idx="2"/>
          </p:cNvCxnSpPr>
          <p:nvPr/>
        </p:nvCxnSpPr>
        <p:spPr>
          <a:xfrm flipV="1">
            <a:off x="5991094" y="5054450"/>
            <a:ext cx="1" cy="12721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01208F32-7EF1-4AF3-9ECD-746B2D657720}"/>
              </a:ext>
            </a:extLst>
          </p:cNvPr>
          <p:cNvCxnSpPr>
            <a:stCxn id="9" idx="4"/>
            <a:endCxn id="4" idx="0"/>
          </p:cNvCxnSpPr>
          <p:nvPr/>
        </p:nvCxnSpPr>
        <p:spPr>
          <a:xfrm>
            <a:off x="5991094" y="3806885"/>
            <a:ext cx="0" cy="29871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2BF94BF3-7756-40E3-8433-9FA7D677E72A}"/>
              </a:ext>
            </a:extLst>
          </p:cNvPr>
          <p:cNvSpPr txBox="1"/>
          <p:nvPr/>
        </p:nvSpPr>
        <p:spPr>
          <a:xfrm>
            <a:off x="1613248" y="1630181"/>
            <a:ext cx="310251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50" b="1" dirty="0" err="1"/>
              <a:t>Enviromental</a:t>
            </a:r>
            <a:r>
              <a:rPr lang="it-IT" sz="1350" b="1" dirty="0"/>
              <a:t> &amp; </a:t>
            </a:r>
            <a:r>
              <a:rPr lang="it-IT" sz="1350" b="1" dirty="0" err="1"/>
              <a:t>Physical</a:t>
            </a:r>
            <a:r>
              <a:rPr lang="it-IT" sz="1350" b="1" dirty="0"/>
              <a:t> </a:t>
            </a:r>
            <a:r>
              <a:rPr lang="it-IT" sz="1350" b="1" dirty="0" err="1"/>
              <a:t>Influence</a:t>
            </a:r>
            <a:r>
              <a:rPr lang="it-IT" sz="1350" b="1" dirty="0"/>
              <a:t> 5-20%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E315C539-6C1A-435A-857F-B1452BCCE6B1}"/>
              </a:ext>
            </a:extLst>
          </p:cNvPr>
          <p:cNvSpPr txBox="1"/>
          <p:nvPr/>
        </p:nvSpPr>
        <p:spPr>
          <a:xfrm>
            <a:off x="8099309" y="3606567"/>
            <a:ext cx="224170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50" b="1" dirty="0"/>
              <a:t>Social </a:t>
            </a:r>
            <a:r>
              <a:rPr lang="it-IT" sz="1350" b="1" dirty="0" err="1"/>
              <a:t>Circumstances</a:t>
            </a:r>
            <a:r>
              <a:rPr lang="it-IT" sz="1350" b="1" dirty="0"/>
              <a:t> 15-40%</a:t>
            </a:r>
          </a:p>
          <a:p>
            <a:r>
              <a:rPr lang="it-IT" sz="1350" b="1" dirty="0" err="1"/>
              <a:t>Behavior</a:t>
            </a:r>
            <a:r>
              <a:rPr lang="it-IT" sz="1350" b="1" dirty="0"/>
              <a:t> 30-50%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FF6B1282-B168-41A7-AE89-E30A733F38ED}"/>
              </a:ext>
            </a:extLst>
          </p:cNvPr>
          <p:cNvSpPr txBox="1"/>
          <p:nvPr/>
        </p:nvSpPr>
        <p:spPr>
          <a:xfrm>
            <a:off x="5327180" y="1618101"/>
            <a:ext cx="14019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350" dirty="0"/>
              <a:t>Genetics 20-30 %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160F6140-BE5B-4284-A01E-3DB30B972D3B}"/>
              </a:ext>
            </a:extLst>
          </p:cNvPr>
          <p:cNvSpPr txBox="1"/>
          <p:nvPr/>
        </p:nvSpPr>
        <p:spPr>
          <a:xfrm>
            <a:off x="2663818" y="5400526"/>
            <a:ext cx="26633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/>
              <a:t>Medical</a:t>
            </a:r>
            <a:r>
              <a:rPr lang="it-IT" sz="1350" b="1" dirty="0"/>
              <a:t> care 10-20%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108DAC13-A9F0-49DC-8EB4-EAB87110FFF1}"/>
              </a:ext>
            </a:extLst>
          </p:cNvPr>
          <p:cNvSpPr/>
          <p:nvPr/>
        </p:nvSpPr>
        <p:spPr>
          <a:xfrm>
            <a:off x="7729968" y="5677526"/>
            <a:ext cx="4872419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25" dirty="0">
                <a:solidFill>
                  <a:srgbClr val="16475C"/>
                </a:solidFill>
                <a:latin typeface="Roboto Slab"/>
              </a:rPr>
              <a:t>The Relative Contribution of Multiple Determinants to Health, </a:t>
            </a:r>
          </a:p>
          <a:p>
            <a:r>
              <a:rPr lang="en-US" sz="825" dirty="0">
                <a:solidFill>
                  <a:srgbClr val="16475C"/>
                </a:solidFill>
                <a:latin typeface="Roboto Slab"/>
              </a:rPr>
              <a:t>Health Affairs, 2014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917E35FC-8DFB-4C04-BF28-6E2ADF45AAEA}"/>
              </a:ext>
            </a:extLst>
          </p:cNvPr>
          <p:cNvSpPr/>
          <p:nvPr/>
        </p:nvSpPr>
        <p:spPr>
          <a:xfrm>
            <a:off x="2194925" y="1668087"/>
            <a:ext cx="7467600" cy="4139233"/>
          </a:xfrm>
          <a:prstGeom prst="ellipse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000" dirty="0">
                <a:solidFill>
                  <a:srgbClr val="C00000"/>
                </a:solidFill>
              </a:rPr>
              <a:t>POLITICA SANITARIA</a:t>
            </a:r>
          </a:p>
        </p:txBody>
      </p:sp>
    </p:spTree>
    <p:extLst>
      <p:ext uri="{BB962C8B-B14F-4D97-AF65-F5344CB8AC3E}">
        <p14:creationId xmlns:p14="http://schemas.microsoft.com/office/powerpoint/2010/main" val="37237883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30" grpId="0"/>
      <p:bldP spid="32" grpId="0"/>
      <p:bldP spid="33" grpId="0"/>
      <p:bldP spid="34" grpId="0"/>
      <p:bldP spid="35" grpId="0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3A3DCB-B91F-161A-0309-FE2F1A1E8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C00000"/>
                </a:solidFill>
              </a:rPr>
              <a:t>Conclusioni e take home </a:t>
            </a:r>
            <a:r>
              <a:rPr lang="it-IT" b="1" dirty="0" err="1">
                <a:solidFill>
                  <a:srgbClr val="C00000"/>
                </a:solidFill>
              </a:rPr>
              <a:t>message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637483-DB72-78E4-DCAA-3EACA9861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4179"/>
            <a:ext cx="10515600" cy="2910778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it-IT" dirty="0"/>
              <a:t>Il ciclo obiettivi - trasformazione in attività – risorse necessarie – costi – programmazione (ed infine controllo) è apparentemente semplice ma chiede tempo (= costi);</a:t>
            </a:r>
          </a:p>
          <a:p>
            <a:r>
              <a:rPr lang="it-IT" dirty="0"/>
              <a:t>Il ciclo migliora la performance, occorre dimostrarlo;</a:t>
            </a:r>
          </a:p>
          <a:p>
            <a:r>
              <a:rPr lang="it-IT" dirty="0"/>
              <a:t>Obiettivi = strategia, costruzione attività e risorse = organizzazione, performance raggiunta = controllo.</a:t>
            </a:r>
          </a:p>
        </p:txBody>
      </p:sp>
    </p:spTree>
    <p:extLst>
      <p:ext uri="{BB962C8B-B14F-4D97-AF65-F5344CB8AC3E}">
        <p14:creationId xmlns:p14="http://schemas.microsoft.com/office/powerpoint/2010/main" val="1575073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898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F62E031083AC345A803E93635C041FB" ma:contentTypeVersion="19" ma:contentTypeDescription="Creare un nuovo documento." ma:contentTypeScope="" ma:versionID="182d8bcea919ee12f2aa7ec0f38bc12a">
  <xsd:schema xmlns:xsd="http://www.w3.org/2001/XMLSchema" xmlns:xs="http://www.w3.org/2001/XMLSchema" xmlns:p="http://schemas.microsoft.com/office/2006/metadata/properties" xmlns:ns2="6e2bde87-6d6d-4c9e-9771-d290867d65b5" xmlns:ns3="e7bbbdda-78bb-4fcb-886a-6279369ab021" targetNamespace="http://schemas.microsoft.com/office/2006/metadata/properties" ma:root="true" ma:fieldsID="b5f99ded5c1bda76b6fb899de0101b2b" ns2:_="" ns3:_="">
    <xsd:import namespace="6e2bde87-6d6d-4c9e-9771-d290867d65b5"/>
    <xsd:import namespace="e7bbbdda-78bb-4fcb-886a-6279369ab0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2bde87-6d6d-4c9e-9771-d290867d6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Tag immagine" ma:readOnly="false" ma:fieldId="{5cf76f15-5ced-4ddc-b409-7134ff3c332f}" ma:taxonomyMulti="true" ma:sspId="8d5f0af2-2a09-4098-99be-8f7dc06f75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bbdda-78bb-4fcb-886a-6279369ab02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fd8b21b-3a67-4e09-bcbb-d4949f037a4c}" ma:internalName="TaxCatchAll" ma:showField="CatchAllData" ma:web="e7bbbdda-78bb-4fcb-886a-6279369ab0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2bde87-6d6d-4c9e-9771-d290867d65b5">
      <Terms xmlns="http://schemas.microsoft.com/office/infopath/2007/PartnerControls"/>
    </lcf76f155ced4ddcb4097134ff3c332f>
    <TaxCatchAll xmlns="e7bbbdda-78bb-4fcb-886a-6279369ab021" xsi:nil="true"/>
  </documentManagement>
</p:properties>
</file>

<file path=customXml/itemProps1.xml><?xml version="1.0" encoding="utf-8"?>
<ds:datastoreItem xmlns:ds="http://schemas.openxmlformats.org/officeDocument/2006/customXml" ds:itemID="{89DA13D3-4D1B-49BA-A5A6-6BE7037E05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285D6D-7A64-4ED1-B645-8027B0C50618}"/>
</file>

<file path=customXml/itemProps3.xml><?xml version="1.0" encoding="utf-8"?>
<ds:datastoreItem xmlns:ds="http://schemas.openxmlformats.org/officeDocument/2006/customXml" ds:itemID="{6BFBD71B-F6EB-4E94-B8DF-D99923C0CEF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851</Words>
  <Application>Microsoft Office PowerPoint</Application>
  <PresentationFormat>Widescreen</PresentationFormat>
  <Paragraphs>80</Paragraphs>
  <Slides>15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Helvetica</vt:lpstr>
      <vt:lpstr>Helvetica Neue</vt:lpstr>
      <vt:lpstr>Montserrat</vt:lpstr>
      <vt:lpstr>Open Sans</vt:lpstr>
      <vt:lpstr>Roboto Slab</vt:lpstr>
      <vt:lpstr>Sylfaen</vt:lpstr>
      <vt:lpstr>Tema di Office</vt:lpstr>
      <vt:lpstr>Presentazione standard di PowerPoint</vt:lpstr>
      <vt:lpstr>Gli strumenti manageriali di programmazione delle attività ambulatoriali del MMG Capacità di definire obiettivi - risorse per raggiungere obiettivi</vt:lpstr>
      <vt:lpstr>Viviamo in un mondo che cambia…</vt:lpstr>
      <vt:lpstr>Presentazione standard di PowerPoint</vt:lpstr>
      <vt:lpstr>Presentazione standard di PowerPoint</vt:lpstr>
      <vt:lpstr>Utenza e SSN</vt:lpstr>
      <vt:lpstr>Presentazione standard di PowerPoint</vt:lpstr>
      <vt:lpstr>Leadership e Management</vt:lpstr>
      <vt:lpstr>Presentazione standard di PowerPoint</vt:lpstr>
      <vt:lpstr>Obiettivi (esempio)</vt:lpstr>
      <vt:lpstr>Risorse necessarie</vt:lpstr>
      <vt:lpstr>Risorse necessarie</vt:lpstr>
      <vt:lpstr>I determinanti di salute</vt:lpstr>
      <vt:lpstr>Conclusioni e take home message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Vito Trovato</dc:creator>
  <cp:lastModifiedBy>davide croce</cp:lastModifiedBy>
  <cp:revision>4</cp:revision>
  <cp:lastPrinted>2024-09-18T14:27:12Z</cp:lastPrinted>
  <dcterms:created xsi:type="dcterms:W3CDTF">2024-09-17T13:02:10Z</dcterms:created>
  <dcterms:modified xsi:type="dcterms:W3CDTF">2024-10-10T21:25:05Z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0x0101001F62E031083AC345A803E93635C041FB</vt:lpwstr>
  </property>
</Properties>
</file>