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5" r:id="rId5"/>
  </p:sldMasterIdLst>
  <p:notesMasterIdLst>
    <p:notesMasterId r:id="rId18"/>
  </p:notesMasterIdLst>
  <p:handoutMasterIdLst>
    <p:handoutMasterId r:id="rId19"/>
  </p:handoutMasterIdLst>
  <p:sldIdLst>
    <p:sldId id="272" r:id="rId6"/>
    <p:sldId id="269" r:id="rId7"/>
    <p:sldId id="261" r:id="rId8"/>
    <p:sldId id="262" r:id="rId9"/>
    <p:sldId id="263" r:id="rId10"/>
    <p:sldId id="270" r:id="rId11"/>
    <p:sldId id="271" r:id="rId12"/>
    <p:sldId id="265" r:id="rId13"/>
    <p:sldId id="266" r:id="rId14"/>
    <p:sldId id="267" r:id="rId15"/>
    <p:sldId id="268" r:id="rId16"/>
    <p:sldId id="257" r:id="rId17"/>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9052"/>
    <a:srgbClr val="689C65"/>
    <a:srgbClr val="4F8352"/>
    <a:srgbClr val="386D41"/>
    <a:srgbClr val="518453"/>
    <a:srgbClr val="689C64"/>
    <a:srgbClr val="548755"/>
    <a:srgbClr val="3D7244"/>
    <a:srgbClr val="4B7F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388" autoAdjust="0"/>
  </p:normalViewPr>
  <p:slideViewPr>
    <p:cSldViewPr snapToGrid="0">
      <p:cViewPr varScale="1">
        <p:scale>
          <a:sx n="68" d="100"/>
          <a:sy n="68" d="100"/>
        </p:scale>
        <p:origin x="792" y="48"/>
      </p:cViewPr>
      <p:guideLst/>
    </p:cSldViewPr>
  </p:slideViewPr>
  <p:notesTextViewPr>
    <p:cViewPr>
      <p:scale>
        <a:sx n="1" d="1"/>
        <a:sy n="1" d="1"/>
      </p:scale>
      <p:origin x="0" y="0"/>
    </p:cViewPr>
  </p:notesTextViewPr>
  <p:notesViewPr>
    <p:cSldViewPr snapToGrid="0">
      <p:cViewPr varScale="1">
        <p:scale>
          <a:sx n="86" d="100"/>
          <a:sy n="86" d="100"/>
        </p:scale>
        <p:origin x="3786"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642D687C-CB5A-85AB-0938-0C6E2433AEE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a:extLst>
              <a:ext uri="{FF2B5EF4-FFF2-40B4-BE49-F238E27FC236}">
                <a16:creationId xmlns:a16="http://schemas.microsoft.com/office/drawing/2014/main" id="{0170E84D-C6E1-BF06-DFA4-8CF3EC6EE6F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807F21F-1E1B-4484-9C05-45D3C1500D2B}" type="datetimeFigureOut">
              <a:rPr lang="it-IT" smtClean="0"/>
              <a:t>04/10/2022</a:t>
            </a:fld>
            <a:endParaRPr lang="it-IT"/>
          </a:p>
        </p:txBody>
      </p:sp>
      <p:sp>
        <p:nvSpPr>
          <p:cNvPr id="4" name="Segnaposto piè di pagina 3">
            <a:extLst>
              <a:ext uri="{FF2B5EF4-FFF2-40B4-BE49-F238E27FC236}">
                <a16:creationId xmlns:a16="http://schemas.microsoft.com/office/drawing/2014/main" id="{AD0B6ED1-D1C5-9232-9E8B-112D29B7DEA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a:extLst>
              <a:ext uri="{FF2B5EF4-FFF2-40B4-BE49-F238E27FC236}">
                <a16:creationId xmlns:a16="http://schemas.microsoft.com/office/drawing/2014/main" id="{221F6068-DC07-5174-BC45-2782D120EA6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83F938-5643-48AC-AF28-8E985757273D}" type="slidenum">
              <a:rPr lang="it-IT" smtClean="0"/>
              <a:t>‹N›</a:t>
            </a:fld>
            <a:endParaRPr lang="it-IT"/>
          </a:p>
        </p:txBody>
      </p:sp>
    </p:spTree>
    <p:extLst>
      <p:ext uri="{BB962C8B-B14F-4D97-AF65-F5344CB8AC3E}">
        <p14:creationId xmlns:p14="http://schemas.microsoft.com/office/powerpoint/2010/main" val="42177362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23A2C3-1C8D-48D5-9765-517E75D28030}" type="datetimeFigureOut">
              <a:rPr lang="en-US" smtClean="0"/>
              <a:t>10/4/2022</a:t>
            </a:fld>
            <a:endParaRPr lang="en-US"/>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F70B4A-87C6-44AE-9C93-C6E696593F5D}" type="slidenum">
              <a:rPr lang="en-US" smtClean="0"/>
              <a:t>‹N›</a:t>
            </a:fld>
            <a:endParaRPr lang="en-US"/>
          </a:p>
        </p:txBody>
      </p:sp>
    </p:spTree>
    <p:extLst>
      <p:ext uri="{BB962C8B-B14F-4D97-AF65-F5344CB8AC3E}">
        <p14:creationId xmlns:p14="http://schemas.microsoft.com/office/powerpoint/2010/main" val="2390328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Secondo uno studio condotto da Jonathan </a:t>
            </a:r>
            <a:r>
              <a:rPr lang="it-IT" dirty="0" err="1"/>
              <a:t>Pekar</a:t>
            </a:r>
            <a:r>
              <a:rPr lang="it-IT" dirty="0"/>
              <a:t> ed al., pubblicato su Science a marzo del 2021, il primo caso di infezione umana di SARS-CoV-2 nella provincia cinese di Wuhan, si può far ragionevolmente risalire a un periodo compreso tra la metà di ottobre e la metà di novembre 2019 e non a fine dicembre, come fino ad allora affermato; inoltre, gli autori sostengono che per questo virus sarebbe stato molto più probabile estinguersi sul nascere che innescare una pandemia; secondo loro, infatti, il virus potrebbe aver avuto una storia di infezioni umane abortive, fino a quando  una variante si è resa responsabile di un'infezione abbastanza produttiva da creare una catena di trasmissione che ha condotto alla pandemia (Timing the SARS-CoV-2 index case in Hubei province- Jonathan </a:t>
            </a:r>
            <a:r>
              <a:rPr lang="it-IT" dirty="0" err="1"/>
              <a:t>Pekar</a:t>
            </a:r>
            <a:r>
              <a:rPr lang="it-IT" dirty="0"/>
              <a:t> et al.  science 18 mar 2021, </a:t>
            </a:r>
            <a:r>
              <a:rPr lang="it-IT" dirty="0" err="1"/>
              <a:t>vol</a:t>
            </a:r>
            <a:r>
              <a:rPr lang="it-IT" dirty="0"/>
              <a:t> 372, </a:t>
            </a:r>
            <a:r>
              <a:rPr lang="it-IT" dirty="0" err="1"/>
              <a:t>issue</a:t>
            </a:r>
            <a:r>
              <a:rPr lang="it-IT" dirty="0"/>
              <a:t> 6540, pp. 412-417, </a:t>
            </a:r>
            <a:r>
              <a:rPr lang="it-IT" dirty="0" err="1"/>
              <a:t>doi</a:t>
            </a:r>
            <a:r>
              <a:rPr lang="it-IT" dirty="0"/>
              <a:t>: 10.1126/science.abf8003).</a:t>
            </a:r>
            <a:endParaRPr lang="en-US" dirty="0"/>
          </a:p>
        </p:txBody>
      </p:sp>
      <p:sp>
        <p:nvSpPr>
          <p:cNvPr id="4" name="Segnaposto numero diapositiva 3"/>
          <p:cNvSpPr>
            <a:spLocks noGrp="1"/>
          </p:cNvSpPr>
          <p:nvPr>
            <p:ph type="sldNum" sz="quarter" idx="5"/>
          </p:nvPr>
        </p:nvSpPr>
        <p:spPr/>
        <p:txBody>
          <a:bodyPr/>
          <a:lstStyle/>
          <a:p>
            <a:fld id="{DCF70B4A-87C6-44AE-9C93-C6E696593F5D}" type="slidenum">
              <a:rPr lang="en-US" smtClean="0"/>
              <a:t>3</a:t>
            </a:fld>
            <a:endParaRPr lang="en-US"/>
          </a:p>
        </p:txBody>
      </p:sp>
    </p:spTree>
    <p:extLst>
      <p:ext uri="{BB962C8B-B14F-4D97-AF65-F5344CB8AC3E}">
        <p14:creationId xmlns:p14="http://schemas.microsoft.com/office/powerpoint/2010/main" val="11137831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Sta di fatto che oggi, ad ormai tre anni, quindi, dalla sua comparsa, il SARS-CoV-2 fa ancora parlare di sé, destando notevoli preoccupazioni a livello mondiale non solo per le sue forme acute, ma anche per le cosiddette sindromi da covid lungo. Sono trascorsi ormai più di due anni e mezzo da quando questo termine, long covid, fu coniato, nella primavera del 2020, da un paziente per poi diffondersi sui social ancor prima di essere accettato dalla comunità scientifica, il che, tra l’altro, gli è valso la denominazione di “prima malattia creata attraverso i contatti dei pazienti su Twitter” e, nonostante l’impegno di tutti gli addetti ai lavori di tutto il mondo, sono ancora molti i quesiti che aspettano di essere definitivamente risolti, mentre  un numero sempre maggiore di pazienti di varie età segnala sintomi multiorgano dopo il COVID-19. </a:t>
            </a:r>
            <a:endParaRPr lang="en-US" dirty="0"/>
          </a:p>
        </p:txBody>
      </p:sp>
      <p:sp>
        <p:nvSpPr>
          <p:cNvPr id="4" name="Segnaposto numero diapositiva 3"/>
          <p:cNvSpPr>
            <a:spLocks noGrp="1"/>
          </p:cNvSpPr>
          <p:nvPr>
            <p:ph type="sldNum" sz="quarter" idx="5"/>
          </p:nvPr>
        </p:nvSpPr>
        <p:spPr/>
        <p:txBody>
          <a:bodyPr/>
          <a:lstStyle/>
          <a:p>
            <a:fld id="{DCF70B4A-87C6-44AE-9C93-C6E696593F5D}" type="slidenum">
              <a:rPr lang="en-US" smtClean="0"/>
              <a:t>4</a:t>
            </a:fld>
            <a:endParaRPr lang="en-US"/>
          </a:p>
        </p:txBody>
      </p:sp>
    </p:spTree>
    <p:extLst>
      <p:ext uri="{BB962C8B-B14F-4D97-AF65-F5344CB8AC3E}">
        <p14:creationId xmlns:p14="http://schemas.microsoft.com/office/powerpoint/2010/main" val="66008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In genere, l'aumento dell'età, il sesso femminile, l'etnia bianca, la scarsa salute generale e mentale </a:t>
            </a:r>
            <a:r>
              <a:rPr lang="it-IT" dirty="0" err="1"/>
              <a:t>pre</a:t>
            </a:r>
            <a:r>
              <a:rPr lang="it-IT" dirty="0"/>
              <a:t>-pandemica, il sovrappeso/obesità e l'asma sono stati associati a sintomi prolungati (Long COVID burden and risk </a:t>
            </a:r>
            <a:r>
              <a:rPr lang="it-IT" dirty="0" err="1"/>
              <a:t>factors</a:t>
            </a:r>
            <a:r>
              <a:rPr lang="it-IT" dirty="0"/>
              <a:t> in 10 UK </a:t>
            </a:r>
            <a:r>
              <a:rPr lang="it-IT" dirty="0" err="1"/>
              <a:t>longitudinal</a:t>
            </a:r>
            <a:r>
              <a:rPr lang="it-IT" dirty="0"/>
              <a:t> studies and </a:t>
            </a:r>
            <a:r>
              <a:rPr lang="it-IT" dirty="0" err="1"/>
              <a:t>electronic</a:t>
            </a:r>
            <a:r>
              <a:rPr lang="it-IT" dirty="0"/>
              <a:t> health </a:t>
            </a:r>
            <a:r>
              <a:rPr lang="it-IT" dirty="0" err="1"/>
              <a:t>records</a:t>
            </a:r>
            <a:r>
              <a:rPr lang="it-IT" dirty="0"/>
              <a:t>. Ellen J. Thompson et al. Nature Communications volume 13, Article </a:t>
            </a:r>
            <a:r>
              <a:rPr lang="it-IT" dirty="0" err="1"/>
              <a:t>number</a:t>
            </a:r>
            <a:r>
              <a:rPr lang="it-IT" dirty="0"/>
              <a:t>: 3528 (2022); inoltre, le prevalenze sono risultate più elevate negli studi che valutavano i pazienti ospedalizzati, 54%, rispetto a quelli non ospedalizzati, 34%; ciò è comprensibile se si pensa che gli ospedalizzati, di solito, hanno una maggiore gravità della malattia acuta, un maggior carico di comorbilità e di sintomi persistenti. I sintomi più comuni erano affaticamento (23%), seguito da problemi di memoria (14%), mancanza di respiro (13%), problemi di sonno (11%) e dolori articolari (10%). (Global </a:t>
            </a:r>
            <a:r>
              <a:rPr lang="it-IT" dirty="0" err="1"/>
              <a:t>Prevalence</a:t>
            </a:r>
            <a:r>
              <a:rPr lang="it-IT" dirty="0"/>
              <a:t> of Post-Coronavirus </a:t>
            </a:r>
            <a:r>
              <a:rPr lang="it-IT" dirty="0" err="1"/>
              <a:t>Disease</a:t>
            </a:r>
            <a:r>
              <a:rPr lang="it-IT" dirty="0"/>
              <a:t> 2019 (COVID-19) </a:t>
            </a:r>
            <a:r>
              <a:rPr lang="it-IT" dirty="0" err="1"/>
              <a:t>Condition</a:t>
            </a:r>
            <a:r>
              <a:rPr lang="it-IT" dirty="0"/>
              <a:t> or Long COVID: A Meta-Analysis and </a:t>
            </a:r>
            <a:r>
              <a:rPr lang="it-IT" dirty="0" err="1"/>
              <a:t>Systematic</a:t>
            </a:r>
            <a:r>
              <a:rPr lang="it-IT" dirty="0"/>
              <a:t> Review. Chen </a:t>
            </a:r>
            <a:r>
              <a:rPr lang="it-IT" dirty="0" err="1"/>
              <a:t>Chen</a:t>
            </a:r>
            <a:r>
              <a:rPr lang="it-IT" dirty="0"/>
              <a:t> et al. The Journal of </a:t>
            </a:r>
            <a:r>
              <a:rPr lang="it-IT" dirty="0" err="1"/>
              <a:t>Infectious</a:t>
            </a:r>
            <a:r>
              <a:rPr lang="it-IT" dirty="0"/>
              <a:t> </a:t>
            </a:r>
            <a:r>
              <a:rPr lang="it-IT" dirty="0" err="1"/>
              <a:t>Diseases</a:t>
            </a:r>
            <a:r>
              <a:rPr lang="it-IT" dirty="0"/>
              <a:t>, jiac136, https://doi.org/10.1093/</a:t>
            </a:r>
            <a:r>
              <a:rPr lang="it-IT" dirty="0" err="1"/>
              <a:t>infdis</a:t>
            </a:r>
            <a:r>
              <a:rPr lang="it-IT" dirty="0"/>
              <a:t>/jiac136).</a:t>
            </a:r>
            <a:endParaRPr lang="en-US" dirty="0"/>
          </a:p>
        </p:txBody>
      </p:sp>
      <p:sp>
        <p:nvSpPr>
          <p:cNvPr id="4" name="Segnaposto numero diapositiva 3"/>
          <p:cNvSpPr>
            <a:spLocks noGrp="1"/>
          </p:cNvSpPr>
          <p:nvPr>
            <p:ph type="sldNum" sz="quarter" idx="5"/>
          </p:nvPr>
        </p:nvSpPr>
        <p:spPr/>
        <p:txBody>
          <a:bodyPr/>
          <a:lstStyle/>
          <a:p>
            <a:fld id="{DCF70B4A-87C6-44AE-9C93-C6E696593F5D}" type="slidenum">
              <a:rPr lang="en-US" smtClean="0"/>
              <a:t>5</a:t>
            </a:fld>
            <a:endParaRPr lang="en-US"/>
          </a:p>
        </p:txBody>
      </p:sp>
    </p:spTree>
    <p:extLst>
      <p:ext uri="{BB962C8B-B14F-4D97-AF65-F5344CB8AC3E}">
        <p14:creationId xmlns:p14="http://schemas.microsoft.com/office/powerpoint/2010/main" val="3517255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Un recentissimo studio, pubblicato su BMJ (Long covid—an update for </a:t>
            </a:r>
            <a:r>
              <a:rPr lang="it-IT" dirty="0" err="1"/>
              <a:t>primary</a:t>
            </a:r>
            <a:r>
              <a:rPr lang="it-IT" dirty="0"/>
              <a:t> care. Trisha </a:t>
            </a:r>
            <a:r>
              <a:rPr lang="it-IT" dirty="0" err="1"/>
              <a:t>Greenhalghet</a:t>
            </a:r>
            <a:r>
              <a:rPr lang="it-IT" dirty="0"/>
              <a:t> al.- http://dx.doi.org/10.1136/bmj-2022-072117. </a:t>
            </a:r>
            <a:r>
              <a:rPr lang="it-IT" dirty="0" err="1"/>
              <a:t>Published</a:t>
            </a:r>
            <a:r>
              <a:rPr lang="it-IT" dirty="0"/>
              <a:t>: 22 </a:t>
            </a:r>
            <a:r>
              <a:rPr lang="it-IT" dirty="0" err="1"/>
              <a:t>September</a:t>
            </a:r>
            <a:r>
              <a:rPr lang="it-IT" dirty="0"/>
              <a:t> 2022), che ha rilevato che a metà del 2022, circa 38,5 milioni di persone, il 70% della popolazione adulta del Regno Unito, ,era stata infettata da SARS-CoV-2. Di questi, quasi 2 milioni, 5.2%,  presentavano sintomi che persistevano per più di quattro settimane; 807 000, 41% di tutte le persone con covid lungo da più di un anno e 403 000, 19%, per più di due anni.</a:t>
            </a:r>
            <a:endParaRPr lang="en-US" dirty="0"/>
          </a:p>
        </p:txBody>
      </p:sp>
      <p:sp>
        <p:nvSpPr>
          <p:cNvPr id="4" name="Segnaposto numero diapositiva 3"/>
          <p:cNvSpPr>
            <a:spLocks noGrp="1"/>
          </p:cNvSpPr>
          <p:nvPr>
            <p:ph type="sldNum" sz="quarter" idx="5"/>
          </p:nvPr>
        </p:nvSpPr>
        <p:spPr/>
        <p:txBody>
          <a:bodyPr/>
          <a:lstStyle/>
          <a:p>
            <a:fld id="{DCF70B4A-87C6-44AE-9C93-C6E696593F5D}" type="slidenum">
              <a:rPr lang="en-US" smtClean="0"/>
              <a:t>6</a:t>
            </a:fld>
            <a:endParaRPr lang="en-US"/>
          </a:p>
        </p:txBody>
      </p:sp>
    </p:spTree>
    <p:extLst>
      <p:ext uri="{BB962C8B-B14F-4D97-AF65-F5344CB8AC3E}">
        <p14:creationId xmlns:p14="http://schemas.microsoft.com/office/powerpoint/2010/main" val="1327965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In Italia, al 27 settembre scorso, sono stati registrati, secondo l’ISS, 22.435.673 casi; se pensiamo che, secondo uno studio osservazionale di coorte, condotto da Elena Azzolini ed altri, che ha analizzato, da marzo 2020 ad aprile 2022, 2560 individui che lavorano in 9 strutture sanitarie italiane, pubblicato su </a:t>
            </a:r>
            <a:r>
              <a:rPr lang="it-IT" dirty="0" err="1"/>
              <a:t>Jama</a:t>
            </a:r>
            <a:r>
              <a:rPr lang="it-IT" dirty="0"/>
              <a:t> il 1° luglio 2022, il 29%, ovvero 739, avevano contratto il virus e 229, ovvero il 31%, presentava sintomi da long covid; le prevalenze erano variabili sia nelle diverse ondate, 48,1%  nella prima, 5,9%  nella seconda e 16,5% nella terza, sia in base alle dosi di vaccino ricevute, 41,8%  non vaccinati, 30% una sola dose di vaccino, 17,4% due dosi e 16% tre dosi, si capisce bene come anche da noi i pazienti con long covid siano numerosi </a:t>
            </a:r>
            <a:endParaRPr lang="en-US" dirty="0"/>
          </a:p>
        </p:txBody>
      </p:sp>
      <p:sp>
        <p:nvSpPr>
          <p:cNvPr id="4" name="Segnaposto numero diapositiva 3"/>
          <p:cNvSpPr>
            <a:spLocks noGrp="1"/>
          </p:cNvSpPr>
          <p:nvPr>
            <p:ph type="sldNum" sz="quarter" idx="5"/>
          </p:nvPr>
        </p:nvSpPr>
        <p:spPr/>
        <p:txBody>
          <a:bodyPr/>
          <a:lstStyle/>
          <a:p>
            <a:fld id="{DCF70B4A-87C6-44AE-9C93-C6E696593F5D}" type="slidenum">
              <a:rPr lang="en-US" smtClean="0"/>
              <a:t>7</a:t>
            </a:fld>
            <a:endParaRPr lang="en-US"/>
          </a:p>
        </p:txBody>
      </p:sp>
    </p:spTree>
    <p:extLst>
      <p:ext uri="{BB962C8B-B14F-4D97-AF65-F5344CB8AC3E}">
        <p14:creationId xmlns:p14="http://schemas.microsoft.com/office/powerpoint/2010/main" val="869081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Una meta-analisi, pubblicata su The Journal of </a:t>
            </a:r>
            <a:r>
              <a:rPr lang="it-IT" dirty="0" err="1"/>
              <a:t>Infectious</a:t>
            </a:r>
            <a:r>
              <a:rPr lang="it-IT" dirty="0"/>
              <a:t> </a:t>
            </a:r>
            <a:r>
              <a:rPr lang="it-IT" dirty="0" err="1"/>
              <a:t>Diseases</a:t>
            </a:r>
            <a:r>
              <a:rPr lang="it-IT" dirty="0"/>
              <a:t>, il 16/04/2022, ha rilevato che in tutto il mondo, il 37% dei sopravvissuti al COVID-19 ha riportato sintomi persistenti 1 mese dopo la diagnosi, il 25% a 2 mesi, il 32% a 3 mesi ed il 49% 4 mesi dopo la diagnosi. La prevalenza globale stimata era del 43%, anche se sono state registrate stime variabili dal 9% all'81%, sia tra le diverse nazioni che al loro interno,  probabilmente, a causa di differenze di sesso, regione, popolazione di studio e follow-up; senza considerare le diverse definizioni adottate nei vari studi e tra i pazienti stessi, ad esempio  COVID lungo, COVID-19 a lungo raggio, COVID-19 post-acuto, sequele post-acute dell'infezione da SARS CoV-2 (PASC), effetti a lungo termine del COVID, covid cronico. </a:t>
            </a:r>
            <a:endParaRPr lang="en-US" dirty="0"/>
          </a:p>
        </p:txBody>
      </p:sp>
      <p:sp>
        <p:nvSpPr>
          <p:cNvPr id="4" name="Segnaposto numero diapositiva 3"/>
          <p:cNvSpPr>
            <a:spLocks noGrp="1"/>
          </p:cNvSpPr>
          <p:nvPr>
            <p:ph type="sldNum" sz="quarter" idx="5"/>
          </p:nvPr>
        </p:nvSpPr>
        <p:spPr/>
        <p:txBody>
          <a:bodyPr/>
          <a:lstStyle/>
          <a:p>
            <a:fld id="{DCF70B4A-87C6-44AE-9C93-C6E696593F5D}" type="slidenum">
              <a:rPr lang="en-US" smtClean="0"/>
              <a:t>8</a:t>
            </a:fld>
            <a:endParaRPr lang="en-US"/>
          </a:p>
        </p:txBody>
      </p:sp>
    </p:spTree>
    <p:extLst>
      <p:ext uri="{BB962C8B-B14F-4D97-AF65-F5344CB8AC3E}">
        <p14:creationId xmlns:p14="http://schemas.microsoft.com/office/powerpoint/2010/main" val="6088571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L'Organizzazione Mondiale della Sanità (OMS), nell'ottobre 2021, ha proposto una definizione clinica e un nome "condizione post-COVID-19" (PCC) per unificare le varie definizioni esistenti, col fine di limitare  le differenze, a volte, anche notevoli, di prevalenza e non solo, che rappresentavano anche un grosso limite per gli studi, particolarmente quelli di revisione; ora si parla di  " condizione che si verifica in individui con una storia di infezione, probabile o confermata, da SARS-CoV-2, di solito a 3 mesi dall'inizio del COVID-19, con sintomi che durano per almeno 2 mesi e non possono essere spiegati da una diagnosi alternativa”; tale condizione, è stata classificata, nella decima revisione (ICD-10), della classificazione internazionale delle malattie, codice U09.9. </a:t>
            </a:r>
            <a:endParaRPr lang="en-US" dirty="0"/>
          </a:p>
        </p:txBody>
      </p:sp>
      <p:sp>
        <p:nvSpPr>
          <p:cNvPr id="4" name="Segnaposto numero diapositiva 3"/>
          <p:cNvSpPr>
            <a:spLocks noGrp="1"/>
          </p:cNvSpPr>
          <p:nvPr>
            <p:ph type="sldNum" sz="quarter" idx="5"/>
          </p:nvPr>
        </p:nvSpPr>
        <p:spPr/>
        <p:txBody>
          <a:bodyPr/>
          <a:lstStyle/>
          <a:p>
            <a:fld id="{DCF70B4A-87C6-44AE-9C93-C6E696593F5D}" type="slidenum">
              <a:rPr lang="en-US" smtClean="0"/>
              <a:t>9</a:t>
            </a:fld>
            <a:endParaRPr lang="en-US"/>
          </a:p>
        </p:txBody>
      </p:sp>
    </p:spTree>
    <p:extLst>
      <p:ext uri="{BB962C8B-B14F-4D97-AF65-F5344CB8AC3E}">
        <p14:creationId xmlns:p14="http://schemas.microsoft.com/office/powerpoint/2010/main" val="3635425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Appare evidente che, nonostante quasi tutte le regioni abbiano istituito dei centri ad hoc per la gestione dei pazienti con PCC, la loro presa in carico non può prescindere dal coinvolgimento della medicina generale che ha il compito, non certo agevole, di individuarli e gestirli, eventualmente anche con l’invio ai suddetti centri. Ricordiamo che, proprio per venire incontro alle esigenze dei MMG, la FIMMG METIS ha già pubblicato, il 25 giugno 2021, il documento “GESTIONE PAZIENTI GIA’ COVID 19 POSITIVI, NEL CONTESTO DEL TERRITORIO” all’interno del quale è stato inserito un algoritmo gestionale che,  attraverso i principi di una Medicina di Iniziativa, ci permette di  eseguire una valutazione medica completa, basata su un’anamnesi dettagliata, inclusa la storia clinica e farmacologica, i fattori dello stile di vita, lo stato di vaccinazione ed un esame obiettivo, consentendoci, così,  di affrontare o prevenire quelli che sono i segni clinici del così detto COVID-LUNGO</a:t>
            </a:r>
            <a:endParaRPr lang="en-US" dirty="0"/>
          </a:p>
        </p:txBody>
      </p:sp>
      <p:sp>
        <p:nvSpPr>
          <p:cNvPr id="4" name="Segnaposto numero diapositiva 3"/>
          <p:cNvSpPr>
            <a:spLocks noGrp="1"/>
          </p:cNvSpPr>
          <p:nvPr>
            <p:ph type="sldNum" sz="quarter" idx="5"/>
          </p:nvPr>
        </p:nvSpPr>
        <p:spPr/>
        <p:txBody>
          <a:bodyPr/>
          <a:lstStyle/>
          <a:p>
            <a:fld id="{DCF70B4A-87C6-44AE-9C93-C6E696593F5D}" type="slidenum">
              <a:rPr lang="en-US" smtClean="0"/>
              <a:t>10</a:t>
            </a:fld>
            <a:endParaRPr lang="en-US"/>
          </a:p>
        </p:txBody>
      </p:sp>
    </p:spTree>
    <p:extLst>
      <p:ext uri="{BB962C8B-B14F-4D97-AF65-F5344CB8AC3E}">
        <p14:creationId xmlns:p14="http://schemas.microsoft.com/office/powerpoint/2010/main" val="6252559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Lo scopo di questo workshop, oltre a ribadire l’importanza dell’applicazione dell’algoritmo suddetto, è quello di analizzare, ad un anno di distanza, l’evoluzione delle varie sindromi post-Covid, riportando, tra l’altro, anche alcune esperienze della Medicina Generale.</a:t>
            </a:r>
          </a:p>
          <a:p>
            <a:r>
              <a:rPr lang="it-IT" dirty="0"/>
              <a:t>Il programma prevede:</a:t>
            </a:r>
          </a:p>
          <a:p>
            <a:r>
              <a:rPr lang="it-IT" dirty="0"/>
              <a:t>•	COVID LUNGO: DEFINIZIONI, SELEZIONE DEI PAZIENTI (25’: Emanuele Nicastri, specialista)</a:t>
            </a:r>
          </a:p>
          <a:p>
            <a:r>
              <a:rPr lang="it-IT" dirty="0"/>
              <a:t>•	SINDROMI POST COVID: INQUADRAMENTO, FOLLOW-UP (25’: Giuseppe N. Bombardiere, MMG)</a:t>
            </a:r>
          </a:p>
          <a:p>
            <a:r>
              <a:rPr lang="it-IT" dirty="0"/>
              <a:t>•	COVID1-19- COVID-22 COSA È CAMBIATO? (25’: Antonio Pio D’Ingianna, MMG)</a:t>
            </a:r>
          </a:p>
          <a:p>
            <a:r>
              <a:rPr lang="it-IT" dirty="0"/>
              <a:t>•	ALCUNE ESPERIENZE DELLA MEDICINA GENERALE (25’: Maurizio Pirro e Ivan Carrara, MMG)</a:t>
            </a:r>
          </a:p>
          <a:p>
            <a:r>
              <a:rPr lang="it-IT" dirty="0"/>
              <a:t>•	DISCUSSIONI D’AULA (10’ )</a:t>
            </a:r>
          </a:p>
          <a:p>
            <a:endParaRPr lang="en-US" dirty="0"/>
          </a:p>
        </p:txBody>
      </p:sp>
      <p:sp>
        <p:nvSpPr>
          <p:cNvPr id="4" name="Segnaposto numero diapositiva 3"/>
          <p:cNvSpPr>
            <a:spLocks noGrp="1"/>
          </p:cNvSpPr>
          <p:nvPr>
            <p:ph type="sldNum" sz="quarter" idx="5"/>
          </p:nvPr>
        </p:nvSpPr>
        <p:spPr/>
        <p:txBody>
          <a:bodyPr/>
          <a:lstStyle/>
          <a:p>
            <a:fld id="{DCF70B4A-87C6-44AE-9C93-C6E696593F5D}" type="slidenum">
              <a:rPr lang="en-US" smtClean="0"/>
              <a:t>11</a:t>
            </a:fld>
            <a:endParaRPr lang="en-US"/>
          </a:p>
        </p:txBody>
      </p:sp>
    </p:spTree>
    <p:extLst>
      <p:ext uri="{BB962C8B-B14F-4D97-AF65-F5344CB8AC3E}">
        <p14:creationId xmlns:p14="http://schemas.microsoft.com/office/powerpoint/2010/main" val="718722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ti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tif"/><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olo e testo verticale">
    <p:spTree>
      <p:nvGrpSpPr>
        <p:cNvPr id="1" name=""/>
        <p:cNvGrpSpPr/>
        <p:nvPr/>
      </p:nvGrpSpPr>
      <p:grpSpPr>
        <a:xfrm>
          <a:off x="0" y="0"/>
          <a:ext cx="0" cy="0"/>
          <a:chOff x="0" y="0"/>
          <a:chExt cx="0" cy="0"/>
        </a:xfrm>
      </p:grpSpPr>
    </p:spTree>
    <p:extLst>
      <p:ext uri="{BB962C8B-B14F-4D97-AF65-F5344CB8AC3E}">
        <p14:creationId xmlns:p14="http://schemas.microsoft.com/office/powerpoint/2010/main" val="770790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olo e testo verticale">
    <p:spTree>
      <p:nvGrpSpPr>
        <p:cNvPr id="1" name=""/>
        <p:cNvGrpSpPr/>
        <p:nvPr/>
      </p:nvGrpSpPr>
      <p:grpSpPr>
        <a:xfrm>
          <a:off x="0" y="0"/>
          <a:ext cx="0" cy="0"/>
          <a:chOff x="0" y="0"/>
          <a:chExt cx="0" cy="0"/>
        </a:xfrm>
      </p:grpSpPr>
      <p:pic>
        <p:nvPicPr>
          <p:cNvPr id="11" name="Immagine 10" descr="Immagine che contiene testo&#10;&#10;Descrizione generata automaticamente">
            <a:extLst>
              <a:ext uri="{FF2B5EF4-FFF2-40B4-BE49-F238E27FC236}">
                <a16:creationId xmlns:a16="http://schemas.microsoft.com/office/drawing/2014/main" id="{EB118D4B-504B-40A2-F6CE-F417759116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2518" y="0"/>
            <a:ext cx="9149482" cy="6858000"/>
          </a:xfrm>
          <a:prstGeom prst="rect">
            <a:avLst/>
          </a:prstGeom>
        </p:spPr>
      </p:pic>
      <p:pic>
        <p:nvPicPr>
          <p:cNvPr id="12" name="Immagine 11" descr="Immagine che contiene testo&#10;&#10;Descrizione generata automaticamente">
            <a:extLst>
              <a:ext uri="{FF2B5EF4-FFF2-40B4-BE49-F238E27FC236}">
                <a16:creationId xmlns:a16="http://schemas.microsoft.com/office/drawing/2014/main" id="{0859D105-B0EC-9904-1978-E8201424997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3787"/>
          <a:stretch/>
        </p:blipFill>
        <p:spPr>
          <a:xfrm flipH="1">
            <a:off x="-2" y="0"/>
            <a:ext cx="3171826" cy="6858000"/>
          </a:xfrm>
          <a:prstGeom prst="rect">
            <a:avLst/>
          </a:prstGeom>
        </p:spPr>
      </p:pic>
      <p:sp>
        <p:nvSpPr>
          <p:cNvPr id="22" name="object 2">
            <a:extLst>
              <a:ext uri="{FF2B5EF4-FFF2-40B4-BE49-F238E27FC236}">
                <a16:creationId xmlns:a16="http://schemas.microsoft.com/office/drawing/2014/main" id="{D18B49AA-A179-1F46-34AE-12341358A425}"/>
              </a:ext>
            </a:extLst>
          </p:cNvPr>
          <p:cNvSpPr txBox="1"/>
          <p:nvPr userDrawn="1"/>
        </p:nvSpPr>
        <p:spPr>
          <a:xfrm>
            <a:off x="135863" y="989353"/>
            <a:ext cx="1377315" cy="765146"/>
          </a:xfrm>
          <a:prstGeom prst="rect">
            <a:avLst/>
          </a:prstGeom>
        </p:spPr>
        <p:txBody>
          <a:bodyPr vert="horz" wrap="square" lIns="0" tIns="12065" rIns="0" bIns="0" rtlCol="0">
            <a:spAutoFit/>
          </a:bodyPr>
          <a:lstStyle/>
          <a:p>
            <a:pPr marL="12700" marR="5080">
              <a:lnSpc>
                <a:spcPct val="101200"/>
              </a:lnSpc>
              <a:spcBef>
                <a:spcPts val="95"/>
              </a:spcBef>
            </a:pPr>
            <a:r>
              <a:rPr sz="1200" spc="110" dirty="0">
                <a:solidFill>
                  <a:srgbClr val="FFFFFF"/>
                </a:solidFill>
                <a:latin typeface="Calibri"/>
                <a:cs typeface="Calibri"/>
              </a:rPr>
              <a:t>CONGRESSO </a:t>
            </a:r>
            <a:r>
              <a:rPr sz="1200" spc="125" dirty="0">
                <a:solidFill>
                  <a:srgbClr val="FFFFFF"/>
                </a:solidFill>
                <a:latin typeface="Calibri"/>
                <a:cs typeface="Calibri"/>
              </a:rPr>
              <a:t>NAZIONALE </a:t>
            </a:r>
            <a:r>
              <a:rPr sz="1200" spc="-50" dirty="0">
                <a:solidFill>
                  <a:srgbClr val="FFFFFF"/>
                </a:solidFill>
                <a:latin typeface="+mn-lt"/>
                <a:cs typeface="Tahoma"/>
              </a:rPr>
              <a:t>FIMMG-</a:t>
            </a:r>
            <a:r>
              <a:rPr sz="1200" spc="-45" dirty="0">
                <a:solidFill>
                  <a:srgbClr val="FFFFFF"/>
                </a:solidFill>
                <a:latin typeface="+mn-lt"/>
                <a:cs typeface="Tahoma"/>
              </a:rPr>
              <a:t>METIS </a:t>
            </a:r>
            <a:endParaRPr lang="it-IT" sz="1200" spc="-45" dirty="0">
              <a:solidFill>
                <a:srgbClr val="FFFFFF"/>
              </a:solidFill>
              <a:latin typeface="+mn-lt"/>
              <a:cs typeface="Tahoma"/>
            </a:endParaRPr>
          </a:p>
          <a:p>
            <a:pPr marL="12700" marR="5080">
              <a:lnSpc>
                <a:spcPct val="101200"/>
              </a:lnSpc>
              <a:spcBef>
                <a:spcPts val="95"/>
              </a:spcBef>
            </a:pPr>
            <a:r>
              <a:rPr sz="1200" spc="-20" dirty="0">
                <a:solidFill>
                  <a:srgbClr val="FFFFFF"/>
                </a:solidFill>
                <a:latin typeface="+mn-lt"/>
                <a:cs typeface="Tahoma"/>
              </a:rPr>
              <a:t>2022</a:t>
            </a:r>
            <a:endParaRPr sz="1200" dirty="0">
              <a:latin typeface="+mn-lt"/>
              <a:cs typeface="Tahoma"/>
            </a:endParaRPr>
          </a:p>
        </p:txBody>
      </p:sp>
      <p:grpSp>
        <p:nvGrpSpPr>
          <p:cNvPr id="23" name="object 3">
            <a:extLst>
              <a:ext uri="{FF2B5EF4-FFF2-40B4-BE49-F238E27FC236}">
                <a16:creationId xmlns:a16="http://schemas.microsoft.com/office/drawing/2014/main" id="{CD76268E-965F-89EA-1450-34CE5263D279}"/>
              </a:ext>
            </a:extLst>
          </p:cNvPr>
          <p:cNvGrpSpPr/>
          <p:nvPr userDrawn="1"/>
        </p:nvGrpSpPr>
        <p:grpSpPr>
          <a:xfrm>
            <a:off x="135863" y="872918"/>
            <a:ext cx="841697" cy="95487"/>
            <a:chOff x="735778" y="1609045"/>
            <a:chExt cx="1363980" cy="31750"/>
          </a:xfrm>
        </p:grpSpPr>
        <p:sp>
          <p:nvSpPr>
            <p:cNvPr id="24" name="object 4">
              <a:extLst>
                <a:ext uri="{FF2B5EF4-FFF2-40B4-BE49-F238E27FC236}">
                  <a16:creationId xmlns:a16="http://schemas.microsoft.com/office/drawing/2014/main" id="{12FDAB52-100A-BA2E-828E-F6B5C736D81E}"/>
                </a:ext>
              </a:extLst>
            </p:cNvPr>
            <p:cNvSpPr/>
            <p:nvPr/>
          </p:nvSpPr>
          <p:spPr>
            <a:xfrm>
              <a:off x="735778" y="1624672"/>
              <a:ext cx="1363980" cy="0"/>
            </a:xfrm>
            <a:custGeom>
              <a:avLst/>
              <a:gdLst/>
              <a:ahLst/>
              <a:cxnLst/>
              <a:rect l="l" t="t" r="r" b="b"/>
              <a:pathLst>
                <a:path w="1363980">
                  <a:moveTo>
                    <a:pt x="1363967" y="0"/>
                  </a:moveTo>
                  <a:lnTo>
                    <a:pt x="0" y="0"/>
                  </a:lnTo>
                </a:path>
              </a:pathLst>
            </a:custGeom>
            <a:solidFill>
              <a:srgbClr val="FFFFFF"/>
            </a:solidFill>
          </p:spPr>
          <p:txBody>
            <a:bodyPr wrap="square" lIns="0" tIns="0" rIns="0" bIns="0" rtlCol="0"/>
            <a:lstStyle/>
            <a:p>
              <a:endParaRPr/>
            </a:p>
          </p:txBody>
        </p:sp>
        <p:sp>
          <p:nvSpPr>
            <p:cNvPr id="25" name="object 5">
              <a:extLst>
                <a:ext uri="{FF2B5EF4-FFF2-40B4-BE49-F238E27FC236}">
                  <a16:creationId xmlns:a16="http://schemas.microsoft.com/office/drawing/2014/main" id="{8450430A-4029-4C3B-8AB0-A9D0A417B131}"/>
                </a:ext>
              </a:extLst>
            </p:cNvPr>
            <p:cNvSpPr/>
            <p:nvPr/>
          </p:nvSpPr>
          <p:spPr>
            <a:xfrm>
              <a:off x="735778" y="1624672"/>
              <a:ext cx="1363980" cy="0"/>
            </a:xfrm>
            <a:custGeom>
              <a:avLst/>
              <a:gdLst/>
              <a:ahLst/>
              <a:cxnLst/>
              <a:rect l="l" t="t" r="r" b="b"/>
              <a:pathLst>
                <a:path w="1363980">
                  <a:moveTo>
                    <a:pt x="0" y="0"/>
                  </a:moveTo>
                  <a:lnTo>
                    <a:pt x="1363967" y="0"/>
                  </a:lnTo>
                </a:path>
              </a:pathLst>
            </a:custGeom>
            <a:ln w="31254">
              <a:solidFill>
                <a:srgbClr val="FFFFFF"/>
              </a:solidFill>
            </a:ln>
          </p:spPr>
          <p:txBody>
            <a:bodyPr wrap="square" lIns="0" tIns="0" rIns="0" bIns="0" rtlCol="0"/>
            <a:lstStyle/>
            <a:p>
              <a:endParaRPr/>
            </a:p>
          </p:txBody>
        </p:sp>
      </p:grpSp>
      <p:sp>
        <p:nvSpPr>
          <p:cNvPr id="26" name="object 6">
            <a:extLst>
              <a:ext uri="{FF2B5EF4-FFF2-40B4-BE49-F238E27FC236}">
                <a16:creationId xmlns:a16="http://schemas.microsoft.com/office/drawing/2014/main" id="{5E3A6B3A-59AC-E94D-253C-39122A12B7D7}"/>
              </a:ext>
            </a:extLst>
          </p:cNvPr>
          <p:cNvSpPr/>
          <p:nvPr userDrawn="1"/>
        </p:nvSpPr>
        <p:spPr>
          <a:xfrm>
            <a:off x="154897" y="140650"/>
            <a:ext cx="305000" cy="639363"/>
          </a:xfrm>
          <a:custGeom>
            <a:avLst/>
            <a:gdLst/>
            <a:ahLst/>
            <a:cxnLst/>
            <a:rect l="l" t="t" r="r" b="b"/>
            <a:pathLst>
              <a:path w="408940" h="857250">
                <a:moveTo>
                  <a:pt x="408533" y="0"/>
                </a:moveTo>
                <a:lnTo>
                  <a:pt x="0" y="0"/>
                </a:lnTo>
                <a:lnTo>
                  <a:pt x="0" y="153987"/>
                </a:lnTo>
                <a:lnTo>
                  <a:pt x="211416" y="153987"/>
                </a:lnTo>
                <a:lnTo>
                  <a:pt x="59270" y="856767"/>
                </a:lnTo>
                <a:lnTo>
                  <a:pt x="272008" y="856767"/>
                </a:lnTo>
                <a:lnTo>
                  <a:pt x="408533" y="186664"/>
                </a:lnTo>
                <a:lnTo>
                  <a:pt x="408533" y="0"/>
                </a:lnTo>
                <a:close/>
              </a:path>
            </a:pathLst>
          </a:custGeom>
          <a:solidFill>
            <a:srgbClr val="FFFFFF"/>
          </a:solidFill>
        </p:spPr>
        <p:txBody>
          <a:bodyPr wrap="square" lIns="0" tIns="0" rIns="0" bIns="0" rtlCol="0"/>
          <a:lstStyle/>
          <a:p>
            <a:endParaRPr dirty="0"/>
          </a:p>
        </p:txBody>
      </p:sp>
      <p:sp>
        <p:nvSpPr>
          <p:cNvPr id="27" name="object 7">
            <a:extLst>
              <a:ext uri="{FF2B5EF4-FFF2-40B4-BE49-F238E27FC236}">
                <a16:creationId xmlns:a16="http://schemas.microsoft.com/office/drawing/2014/main" id="{C2E361C2-C2BE-4185-C19A-5FAA9B873AFD}"/>
              </a:ext>
            </a:extLst>
          </p:cNvPr>
          <p:cNvSpPr/>
          <p:nvPr userDrawn="1"/>
        </p:nvSpPr>
        <p:spPr>
          <a:xfrm>
            <a:off x="547135" y="124227"/>
            <a:ext cx="368933" cy="655785"/>
          </a:xfrm>
          <a:custGeom>
            <a:avLst/>
            <a:gdLst/>
            <a:ahLst/>
            <a:cxnLst/>
            <a:rect l="l" t="t" r="r" b="b"/>
            <a:pathLst>
              <a:path w="513714" h="890269">
                <a:moveTo>
                  <a:pt x="213804" y="645629"/>
                </a:moveTo>
                <a:lnTo>
                  <a:pt x="0" y="645629"/>
                </a:lnTo>
                <a:lnTo>
                  <a:pt x="1569" y="684134"/>
                </a:lnTo>
                <a:lnTo>
                  <a:pt x="14139" y="750818"/>
                </a:lnTo>
                <a:lnTo>
                  <a:pt x="39728" y="803959"/>
                </a:lnTo>
                <a:lnTo>
                  <a:pt x="81004" y="844972"/>
                </a:lnTo>
                <a:lnTo>
                  <a:pt x="138465" y="873740"/>
                </a:lnTo>
                <a:lnTo>
                  <a:pt x="212421" y="888307"/>
                </a:lnTo>
                <a:lnTo>
                  <a:pt x="255600" y="890130"/>
                </a:lnTo>
                <a:lnTo>
                  <a:pt x="291026" y="888688"/>
                </a:lnTo>
                <a:lnTo>
                  <a:pt x="355325" y="877164"/>
                </a:lnTo>
                <a:lnTo>
                  <a:pt x="410539" y="854142"/>
                </a:lnTo>
                <a:lnTo>
                  <a:pt x="454596" y="819622"/>
                </a:lnTo>
                <a:lnTo>
                  <a:pt x="486810" y="774673"/>
                </a:lnTo>
                <a:lnTo>
                  <a:pt x="494483" y="757821"/>
                </a:lnTo>
                <a:lnTo>
                  <a:pt x="259308" y="757821"/>
                </a:lnTo>
                <a:lnTo>
                  <a:pt x="250036" y="757161"/>
                </a:lnTo>
                <a:lnTo>
                  <a:pt x="216789" y="728531"/>
                </a:lnTo>
                <a:lnTo>
                  <a:pt x="213998" y="679862"/>
                </a:lnTo>
                <a:lnTo>
                  <a:pt x="213886" y="668264"/>
                </a:lnTo>
                <a:lnTo>
                  <a:pt x="213804" y="645629"/>
                </a:lnTo>
                <a:close/>
              </a:path>
              <a:path w="513714" h="890269">
                <a:moveTo>
                  <a:pt x="513225" y="521258"/>
                </a:moveTo>
                <a:lnTo>
                  <a:pt x="299516" y="521258"/>
                </a:lnTo>
                <a:lnTo>
                  <a:pt x="299478" y="668264"/>
                </a:lnTo>
                <a:lnTo>
                  <a:pt x="299377" y="684134"/>
                </a:lnTo>
                <a:lnTo>
                  <a:pt x="296965" y="729414"/>
                </a:lnTo>
                <a:lnTo>
                  <a:pt x="267140" y="757193"/>
                </a:lnTo>
                <a:lnTo>
                  <a:pt x="259308" y="757821"/>
                </a:lnTo>
                <a:lnTo>
                  <a:pt x="494483" y="757821"/>
                </a:lnTo>
                <a:lnTo>
                  <a:pt x="509079" y="700392"/>
                </a:lnTo>
                <a:lnTo>
                  <a:pt x="512262" y="623468"/>
                </a:lnTo>
                <a:lnTo>
                  <a:pt x="512971" y="572202"/>
                </a:lnTo>
                <a:lnTo>
                  <a:pt x="513085" y="558317"/>
                </a:lnTo>
                <a:lnTo>
                  <a:pt x="513225" y="521258"/>
                </a:lnTo>
                <a:close/>
              </a:path>
              <a:path w="513714" h="890269">
                <a:moveTo>
                  <a:pt x="247662" y="0"/>
                </a:moveTo>
                <a:lnTo>
                  <a:pt x="182570" y="5162"/>
                </a:lnTo>
                <a:lnTo>
                  <a:pt x="125945" y="20650"/>
                </a:lnTo>
                <a:lnTo>
                  <a:pt x="79244" y="45458"/>
                </a:lnTo>
                <a:lnTo>
                  <a:pt x="43916" y="78600"/>
                </a:lnTo>
                <a:lnTo>
                  <a:pt x="19910" y="117555"/>
                </a:lnTo>
                <a:lnTo>
                  <a:pt x="7162" y="159816"/>
                </a:lnTo>
                <a:lnTo>
                  <a:pt x="1790" y="215263"/>
                </a:lnTo>
                <a:lnTo>
                  <a:pt x="0" y="293712"/>
                </a:lnTo>
                <a:lnTo>
                  <a:pt x="0" y="361975"/>
                </a:lnTo>
                <a:lnTo>
                  <a:pt x="3041" y="429852"/>
                </a:lnTo>
                <a:lnTo>
                  <a:pt x="12179" y="482117"/>
                </a:lnTo>
                <a:lnTo>
                  <a:pt x="32553" y="523389"/>
                </a:lnTo>
                <a:lnTo>
                  <a:pt x="69329" y="558317"/>
                </a:lnTo>
                <a:lnTo>
                  <a:pt x="117746" y="582120"/>
                </a:lnTo>
                <a:lnTo>
                  <a:pt x="173050" y="590054"/>
                </a:lnTo>
                <a:lnTo>
                  <a:pt x="195642" y="588980"/>
                </a:lnTo>
                <a:lnTo>
                  <a:pt x="235063" y="580383"/>
                </a:lnTo>
                <a:lnTo>
                  <a:pt x="279677" y="551368"/>
                </a:lnTo>
                <a:lnTo>
                  <a:pt x="299516" y="521258"/>
                </a:lnTo>
                <a:lnTo>
                  <a:pt x="513225" y="521258"/>
                </a:lnTo>
                <a:lnTo>
                  <a:pt x="513321" y="457758"/>
                </a:lnTo>
                <a:lnTo>
                  <a:pt x="256667" y="457758"/>
                </a:lnTo>
                <a:lnTo>
                  <a:pt x="249306" y="456965"/>
                </a:lnTo>
                <a:lnTo>
                  <a:pt x="217304" y="422041"/>
                </a:lnTo>
                <a:lnTo>
                  <a:pt x="213804" y="378383"/>
                </a:lnTo>
                <a:lnTo>
                  <a:pt x="213900" y="215263"/>
                </a:lnTo>
                <a:lnTo>
                  <a:pt x="217508" y="170214"/>
                </a:lnTo>
                <a:lnTo>
                  <a:pt x="243163" y="135159"/>
                </a:lnTo>
                <a:lnTo>
                  <a:pt x="257200" y="131787"/>
                </a:lnTo>
                <a:lnTo>
                  <a:pt x="494596" y="131787"/>
                </a:lnTo>
                <a:lnTo>
                  <a:pt x="487125" y="114992"/>
                </a:lnTo>
                <a:lnTo>
                  <a:pt x="457000" y="71304"/>
                </a:lnTo>
                <a:lnTo>
                  <a:pt x="414399" y="37038"/>
                </a:lnTo>
                <a:lnTo>
                  <a:pt x="358994" y="13405"/>
                </a:lnTo>
                <a:lnTo>
                  <a:pt x="288613" y="1490"/>
                </a:lnTo>
                <a:lnTo>
                  <a:pt x="247662" y="0"/>
                </a:lnTo>
                <a:close/>
              </a:path>
              <a:path w="513714" h="890269">
                <a:moveTo>
                  <a:pt x="494596" y="131787"/>
                </a:moveTo>
                <a:lnTo>
                  <a:pt x="257200" y="131787"/>
                </a:lnTo>
                <a:lnTo>
                  <a:pt x="267756" y="132878"/>
                </a:lnTo>
                <a:lnTo>
                  <a:pt x="276698" y="136150"/>
                </a:lnTo>
                <a:lnTo>
                  <a:pt x="297075" y="176493"/>
                </a:lnTo>
                <a:lnTo>
                  <a:pt x="299391" y="218033"/>
                </a:lnTo>
                <a:lnTo>
                  <a:pt x="299516" y="378383"/>
                </a:lnTo>
                <a:lnTo>
                  <a:pt x="298873" y="400001"/>
                </a:lnTo>
                <a:lnTo>
                  <a:pt x="289204" y="441617"/>
                </a:lnTo>
                <a:lnTo>
                  <a:pt x="256667" y="457758"/>
                </a:lnTo>
                <a:lnTo>
                  <a:pt x="513321" y="457758"/>
                </a:lnTo>
                <a:lnTo>
                  <a:pt x="513253" y="361975"/>
                </a:lnTo>
                <a:lnTo>
                  <a:pt x="513025" y="311904"/>
                </a:lnTo>
                <a:lnTo>
                  <a:pt x="512137" y="258522"/>
                </a:lnTo>
                <a:lnTo>
                  <a:pt x="510653" y="216649"/>
                </a:lnTo>
                <a:lnTo>
                  <a:pt x="504594" y="161959"/>
                </a:lnTo>
                <a:lnTo>
                  <a:pt x="497446" y="138195"/>
                </a:lnTo>
                <a:lnTo>
                  <a:pt x="494596" y="131787"/>
                </a:lnTo>
                <a:close/>
              </a:path>
            </a:pathLst>
          </a:custGeom>
          <a:solidFill>
            <a:srgbClr val="FFFFFF"/>
          </a:solidFill>
        </p:spPr>
        <p:txBody>
          <a:bodyPr wrap="square" lIns="0" tIns="0" rIns="0" bIns="0" rtlCol="0"/>
          <a:lstStyle/>
          <a:p>
            <a:endParaRPr dirty="0">
              <a:solidFill>
                <a:schemeClr val="bg1"/>
              </a:solidFill>
            </a:endParaRPr>
          </a:p>
        </p:txBody>
      </p:sp>
      <p:sp>
        <p:nvSpPr>
          <p:cNvPr id="28" name="object 8">
            <a:extLst>
              <a:ext uri="{FF2B5EF4-FFF2-40B4-BE49-F238E27FC236}">
                <a16:creationId xmlns:a16="http://schemas.microsoft.com/office/drawing/2014/main" id="{44B32635-A6C9-B559-227E-1465AFF9C031}"/>
              </a:ext>
            </a:extLst>
          </p:cNvPr>
          <p:cNvSpPr/>
          <p:nvPr userDrawn="1"/>
        </p:nvSpPr>
        <p:spPr>
          <a:xfrm>
            <a:off x="977560" y="129004"/>
            <a:ext cx="223331" cy="223331"/>
          </a:xfrm>
          <a:custGeom>
            <a:avLst/>
            <a:gdLst/>
            <a:ahLst/>
            <a:cxnLst/>
            <a:rect l="l" t="t" r="r" b="b"/>
            <a:pathLst>
              <a:path w="337819" h="337819">
                <a:moveTo>
                  <a:pt x="168821" y="0"/>
                </a:moveTo>
                <a:lnTo>
                  <a:pt x="105054" y="12238"/>
                </a:lnTo>
                <a:lnTo>
                  <a:pt x="50279" y="48945"/>
                </a:lnTo>
                <a:lnTo>
                  <a:pt x="12566" y="104447"/>
                </a:lnTo>
                <a:lnTo>
                  <a:pt x="0" y="173037"/>
                </a:lnTo>
                <a:lnTo>
                  <a:pt x="2959" y="203120"/>
                </a:lnTo>
                <a:lnTo>
                  <a:pt x="26639" y="259605"/>
                </a:lnTo>
                <a:lnTo>
                  <a:pt x="72744" y="308588"/>
                </a:lnTo>
                <a:lnTo>
                  <a:pt x="133745" y="334390"/>
                </a:lnTo>
                <a:lnTo>
                  <a:pt x="169354" y="337616"/>
                </a:lnTo>
                <a:lnTo>
                  <a:pt x="202775" y="334525"/>
                </a:lnTo>
                <a:lnTo>
                  <a:pt x="262173" y="309788"/>
                </a:lnTo>
                <a:lnTo>
                  <a:pt x="309795" y="262127"/>
                </a:lnTo>
                <a:lnTo>
                  <a:pt x="316486" y="249770"/>
                </a:lnTo>
                <a:lnTo>
                  <a:pt x="168821" y="249770"/>
                </a:lnTo>
                <a:lnTo>
                  <a:pt x="152895" y="248282"/>
                </a:lnTo>
                <a:lnTo>
                  <a:pt x="111925" y="226225"/>
                </a:lnTo>
                <a:lnTo>
                  <a:pt x="89350" y="183914"/>
                </a:lnTo>
                <a:lnTo>
                  <a:pt x="87845" y="166687"/>
                </a:lnTo>
                <a:lnTo>
                  <a:pt x="89284" y="152406"/>
                </a:lnTo>
                <a:lnTo>
                  <a:pt x="110858" y="112712"/>
                </a:lnTo>
                <a:lnTo>
                  <a:pt x="152097" y="89398"/>
                </a:lnTo>
                <a:lnTo>
                  <a:pt x="168821" y="87845"/>
                </a:lnTo>
                <a:lnTo>
                  <a:pt x="316604" y="87845"/>
                </a:lnTo>
                <a:lnTo>
                  <a:pt x="309951" y="75489"/>
                </a:lnTo>
                <a:lnTo>
                  <a:pt x="288417" y="49479"/>
                </a:lnTo>
                <a:lnTo>
                  <a:pt x="262482" y="27833"/>
                </a:lnTo>
                <a:lnTo>
                  <a:pt x="233905" y="12371"/>
                </a:lnTo>
                <a:lnTo>
                  <a:pt x="202684" y="3093"/>
                </a:lnTo>
                <a:lnTo>
                  <a:pt x="168821" y="0"/>
                </a:lnTo>
                <a:close/>
              </a:path>
              <a:path w="337819" h="337819">
                <a:moveTo>
                  <a:pt x="316604" y="87845"/>
                </a:moveTo>
                <a:lnTo>
                  <a:pt x="168821" y="87845"/>
                </a:lnTo>
                <a:lnTo>
                  <a:pt x="184894" y="89334"/>
                </a:lnTo>
                <a:lnTo>
                  <a:pt x="199777" y="93799"/>
                </a:lnTo>
                <a:lnTo>
                  <a:pt x="236392" y="124153"/>
                </a:lnTo>
                <a:lnTo>
                  <a:pt x="249770" y="168821"/>
                </a:lnTo>
                <a:lnTo>
                  <a:pt x="248286" y="184889"/>
                </a:lnTo>
                <a:lnTo>
                  <a:pt x="225971" y="225971"/>
                </a:lnTo>
                <a:lnTo>
                  <a:pt x="184894" y="248282"/>
                </a:lnTo>
                <a:lnTo>
                  <a:pt x="168821" y="249770"/>
                </a:lnTo>
                <a:lnTo>
                  <a:pt x="316486" y="249770"/>
                </a:lnTo>
                <a:lnTo>
                  <a:pt x="325258" y="233570"/>
                </a:lnTo>
                <a:lnTo>
                  <a:pt x="334536" y="202467"/>
                </a:lnTo>
                <a:lnTo>
                  <a:pt x="337629" y="168821"/>
                </a:lnTo>
                <a:lnTo>
                  <a:pt x="334554" y="135159"/>
                </a:lnTo>
                <a:lnTo>
                  <a:pt x="325329" y="104049"/>
                </a:lnTo>
                <a:lnTo>
                  <a:pt x="316604" y="87845"/>
                </a:lnTo>
                <a:close/>
              </a:path>
            </a:pathLst>
          </a:custGeom>
          <a:solidFill>
            <a:srgbClr val="FFFFFF"/>
          </a:solidFill>
        </p:spPr>
        <p:txBody>
          <a:bodyPr wrap="square" lIns="0" tIns="0" rIns="0" bIns="0" rtlCol="0"/>
          <a:lstStyle/>
          <a:p>
            <a:endParaRPr/>
          </a:p>
        </p:txBody>
      </p:sp>
      <p:pic>
        <p:nvPicPr>
          <p:cNvPr id="29" name="Immagine 28">
            <a:extLst>
              <a:ext uri="{FF2B5EF4-FFF2-40B4-BE49-F238E27FC236}">
                <a16:creationId xmlns:a16="http://schemas.microsoft.com/office/drawing/2014/main" id="{A81E87C8-D6AC-216E-E285-B2F6348B558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32651"/>
          <a:stretch/>
        </p:blipFill>
        <p:spPr>
          <a:xfrm>
            <a:off x="459897" y="6143916"/>
            <a:ext cx="1329771" cy="500878"/>
          </a:xfrm>
          <a:prstGeom prst="rect">
            <a:avLst/>
          </a:prstGeom>
        </p:spPr>
      </p:pic>
      <p:pic>
        <p:nvPicPr>
          <p:cNvPr id="30" name="Immagine 29">
            <a:extLst>
              <a:ext uri="{FF2B5EF4-FFF2-40B4-BE49-F238E27FC236}">
                <a16:creationId xmlns:a16="http://schemas.microsoft.com/office/drawing/2014/main" id="{9FBF4B93-0ED8-883D-D292-C6D44B3028C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075626" y="6128646"/>
            <a:ext cx="680931" cy="531418"/>
          </a:xfrm>
          <a:prstGeom prst="rect">
            <a:avLst/>
          </a:prstGeom>
        </p:spPr>
      </p:pic>
      <p:sp>
        <p:nvSpPr>
          <p:cNvPr id="3" name="Rettangolo 2">
            <a:extLst>
              <a:ext uri="{FF2B5EF4-FFF2-40B4-BE49-F238E27FC236}">
                <a16:creationId xmlns:a16="http://schemas.microsoft.com/office/drawing/2014/main" id="{ADE11498-F83F-A645-1D59-995FD967798F}"/>
              </a:ext>
            </a:extLst>
          </p:cNvPr>
          <p:cNvSpPr/>
          <p:nvPr userDrawn="1"/>
        </p:nvSpPr>
        <p:spPr>
          <a:xfrm>
            <a:off x="769144" y="485300"/>
            <a:ext cx="146924"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a:extLst>
              <a:ext uri="{FF2B5EF4-FFF2-40B4-BE49-F238E27FC236}">
                <a16:creationId xmlns:a16="http://schemas.microsoft.com/office/drawing/2014/main" id="{7888E31C-F257-0C14-3314-ECE6B565863D}"/>
              </a:ext>
            </a:extLst>
          </p:cNvPr>
          <p:cNvSpPr/>
          <p:nvPr userDrawn="1"/>
        </p:nvSpPr>
        <p:spPr>
          <a:xfrm>
            <a:off x="758485" y="439581"/>
            <a:ext cx="146924"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Rettangolo 4">
            <a:extLst>
              <a:ext uri="{FF2B5EF4-FFF2-40B4-BE49-F238E27FC236}">
                <a16:creationId xmlns:a16="http://schemas.microsoft.com/office/drawing/2014/main" id="{53C3C847-4E15-5EFB-AC03-FE40C6B11D17}"/>
              </a:ext>
            </a:extLst>
          </p:cNvPr>
          <p:cNvSpPr/>
          <p:nvPr userDrawn="1"/>
        </p:nvSpPr>
        <p:spPr>
          <a:xfrm>
            <a:off x="761547" y="199413"/>
            <a:ext cx="12427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a:extLst>
              <a:ext uri="{FF2B5EF4-FFF2-40B4-BE49-F238E27FC236}">
                <a16:creationId xmlns:a16="http://schemas.microsoft.com/office/drawing/2014/main" id="{71F0506E-97AA-A33F-519A-A1AA9781A80D}"/>
              </a:ext>
            </a:extLst>
          </p:cNvPr>
          <p:cNvSpPr/>
          <p:nvPr userDrawn="1"/>
        </p:nvSpPr>
        <p:spPr>
          <a:xfrm>
            <a:off x="1125856" y="270850"/>
            <a:ext cx="4571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483429CE-ADBE-C484-EC22-0BAFF6D5E033}"/>
              </a:ext>
            </a:extLst>
          </p:cNvPr>
          <p:cNvSpPr/>
          <p:nvPr userDrawn="1"/>
        </p:nvSpPr>
        <p:spPr>
          <a:xfrm>
            <a:off x="1125856" y="160629"/>
            <a:ext cx="4571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Rettangolo 1">
            <a:extLst>
              <a:ext uri="{FF2B5EF4-FFF2-40B4-BE49-F238E27FC236}">
                <a16:creationId xmlns:a16="http://schemas.microsoft.com/office/drawing/2014/main" id="{7CBCA6BD-DA0E-333D-1140-C222F9E334DA}"/>
              </a:ext>
            </a:extLst>
          </p:cNvPr>
          <p:cNvSpPr/>
          <p:nvPr userDrawn="1"/>
        </p:nvSpPr>
        <p:spPr>
          <a:xfrm>
            <a:off x="758485" y="655246"/>
            <a:ext cx="12734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516078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8CAA9D84-4406-1DC6-1B1A-018AC5B7D79A}"/>
              </a:ext>
            </a:extLst>
          </p:cNvPr>
          <p:cNvSpPr txBox="1"/>
          <p:nvPr userDrawn="1"/>
        </p:nvSpPr>
        <p:spPr>
          <a:xfrm>
            <a:off x="3532206" y="2967335"/>
            <a:ext cx="6370462" cy="923330"/>
          </a:xfrm>
          <a:prstGeom prst="rect">
            <a:avLst/>
          </a:prstGeom>
          <a:noFill/>
        </p:spPr>
        <p:txBody>
          <a:bodyPr wrap="none" rtlCol="0">
            <a:spAutoFit/>
          </a:bodyPr>
          <a:lstStyle/>
          <a:p>
            <a:r>
              <a:rPr lang="it-IT" sz="5400" i="1" dirty="0">
                <a:latin typeface="+mj-lt"/>
              </a:rPr>
              <a:t>Grazie per l’attenzione</a:t>
            </a:r>
          </a:p>
        </p:txBody>
      </p:sp>
    </p:spTree>
    <p:extLst>
      <p:ext uri="{BB962C8B-B14F-4D97-AF65-F5344CB8AC3E}">
        <p14:creationId xmlns:p14="http://schemas.microsoft.com/office/powerpoint/2010/main" val="1412395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3D68E0-4332-9C6E-30E9-37AF44509E05}"/>
              </a:ext>
            </a:extLst>
          </p:cNvPr>
          <p:cNvSpPr>
            <a:spLocks noGrp="1"/>
          </p:cNvSpPr>
          <p:nvPr>
            <p:ph type="ctrTitle"/>
          </p:nvPr>
        </p:nvSpPr>
        <p:spPr>
          <a:xfrm>
            <a:off x="2172068"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3FE6312B-1372-17D9-35BC-7B8165E26494}"/>
              </a:ext>
            </a:extLst>
          </p:cNvPr>
          <p:cNvSpPr>
            <a:spLocks noGrp="1"/>
          </p:cNvSpPr>
          <p:nvPr>
            <p:ph type="subTitle" idx="1"/>
          </p:nvPr>
        </p:nvSpPr>
        <p:spPr>
          <a:xfrm>
            <a:off x="2172068"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Tree>
    <p:extLst>
      <p:ext uri="{BB962C8B-B14F-4D97-AF65-F5344CB8AC3E}">
        <p14:creationId xmlns:p14="http://schemas.microsoft.com/office/powerpoint/2010/main" val="21322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olo e testo vertical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5049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olo e testo vertical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6905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Titolo e testo verticale">
    <p:spTree>
      <p:nvGrpSpPr>
        <p:cNvPr id="1" name=""/>
        <p:cNvGrpSpPr/>
        <p:nvPr/>
      </p:nvGrpSpPr>
      <p:grpSpPr>
        <a:xfrm>
          <a:off x="0" y="0"/>
          <a:ext cx="0" cy="0"/>
          <a:chOff x="0" y="0"/>
          <a:chExt cx="0" cy="0"/>
        </a:xfrm>
      </p:grpSpPr>
      <p:pic>
        <p:nvPicPr>
          <p:cNvPr id="11" name="Immagine 10" descr="Immagine che contiene testo&#10;&#10;Descrizione generata automaticamente">
            <a:extLst>
              <a:ext uri="{FF2B5EF4-FFF2-40B4-BE49-F238E27FC236}">
                <a16:creationId xmlns:a16="http://schemas.microsoft.com/office/drawing/2014/main" id="{EB118D4B-504B-40A2-F6CE-F417759116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2518" y="0"/>
            <a:ext cx="9149482" cy="6858000"/>
          </a:xfrm>
          <a:prstGeom prst="rect">
            <a:avLst/>
          </a:prstGeom>
        </p:spPr>
      </p:pic>
      <p:pic>
        <p:nvPicPr>
          <p:cNvPr id="12" name="Immagine 11" descr="Immagine che contiene testo&#10;&#10;Descrizione generata automaticamente">
            <a:extLst>
              <a:ext uri="{FF2B5EF4-FFF2-40B4-BE49-F238E27FC236}">
                <a16:creationId xmlns:a16="http://schemas.microsoft.com/office/drawing/2014/main" id="{0859D105-B0EC-9904-1978-E8201424997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3787"/>
          <a:stretch/>
        </p:blipFill>
        <p:spPr>
          <a:xfrm flipH="1">
            <a:off x="-2" y="0"/>
            <a:ext cx="3171826" cy="6858000"/>
          </a:xfrm>
          <a:prstGeom prst="rect">
            <a:avLst/>
          </a:prstGeom>
        </p:spPr>
      </p:pic>
      <p:sp>
        <p:nvSpPr>
          <p:cNvPr id="22" name="object 2">
            <a:extLst>
              <a:ext uri="{FF2B5EF4-FFF2-40B4-BE49-F238E27FC236}">
                <a16:creationId xmlns:a16="http://schemas.microsoft.com/office/drawing/2014/main" id="{D18B49AA-A179-1F46-34AE-12341358A425}"/>
              </a:ext>
            </a:extLst>
          </p:cNvPr>
          <p:cNvSpPr txBox="1"/>
          <p:nvPr userDrawn="1"/>
        </p:nvSpPr>
        <p:spPr>
          <a:xfrm>
            <a:off x="135863" y="989353"/>
            <a:ext cx="1377315" cy="765146"/>
          </a:xfrm>
          <a:prstGeom prst="rect">
            <a:avLst/>
          </a:prstGeom>
        </p:spPr>
        <p:txBody>
          <a:bodyPr vert="horz" wrap="square" lIns="0" tIns="12065" rIns="0" bIns="0" rtlCol="0">
            <a:spAutoFit/>
          </a:bodyPr>
          <a:lstStyle/>
          <a:p>
            <a:pPr marL="12700" marR="5080">
              <a:lnSpc>
                <a:spcPct val="101200"/>
              </a:lnSpc>
              <a:spcBef>
                <a:spcPts val="95"/>
              </a:spcBef>
            </a:pPr>
            <a:r>
              <a:rPr sz="1200" spc="110" dirty="0">
                <a:solidFill>
                  <a:srgbClr val="FFFFFF"/>
                </a:solidFill>
                <a:latin typeface="Calibri"/>
                <a:cs typeface="Calibri"/>
              </a:rPr>
              <a:t>CONGRESSO </a:t>
            </a:r>
            <a:r>
              <a:rPr sz="1200" spc="125" dirty="0">
                <a:solidFill>
                  <a:srgbClr val="FFFFFF"/>
                </a:solidFill>
                <a:latin typeface="Calibri"/>
                <a:cs typeface="Calibri"/>
              </a:rPr>
              <a:t>NAZIONALE </a:t>
            </a:r>
            <a:r>
              <a:rPr sz="1200" spc="-50" dirty="0">
                <a:solidFill>
                  <a:srgbClr val="FFFFFF"/>
                </a:solidFill>
                <a:latin typeface="+mn-lt"/>
                <a:cs typeface="Tahoma"/>
              </a:rPr>
              <a:t>FIMMG-</a:t>
            </a:r>
            <a:r>
              <a:rPr sz="1200" spc="-45" dirty="0">
                <a:solidFill>
                  <a:srgbClr val="FFFFFF"/>
                </a:solidFill>
                <a:latin typeface="+mn-lt"/>
                <a:cs typeface="Tahoma"/>
              </a:rPr>
              <a:t>METIS </a:t>
            </a:r>
            <a:endParaRPr lang="it-IT" sz="1200" spc="-45" dirty="0">
              <a:solidFill>
                <a:srgbClr val="FFFFFF"/>
              </a:solidFill>
              <a:latin typeface="+mn-lt"/>
              <a:cs typeface="Tahoma"/>
            </a:endParaRPr>
          </a:p>
          <a:p>
            <a:pPr marL="12700" marR="5080">
              <a:lnSpc>
                <a:spcPct val="101200"/>
              </a:lnSpc>
              <a:spcBef>
                <a:spcPts val="95"/>
              </a:spcBef>
            </a:pPr>
            <a:r>
              <a:rPr sz="1200" spc="-20" dirty="0">
                <a:solidFill>
                  <a:srgbClr val="FFFFFF"/>
                </a:solidFill>
                <a:latin typeface="+mn-lt"/>
                <a:cs typeface="Tahoma"/>
              </a:rPr>
              <a:t>2022</a:t>
            </a:r>
            <a:endParaRPr sz="1200" dirty="0">
              <a:latin typeface="+mn-lt"/>
              <a:cs typeface="Tahoma"/>
            </a:endParaRPr>
          </a:p>
        </p:txBody>
      </p:sp>
      <p:grpSp>
        <p:nvGrpSpPr>
          <p:cNvPr id="23" name="object 3">
            <a:extLst>
              <a:ext uri="{FF2B5EF4-FFF2-40B4-BE49-F238E27FC236}">
                <a16:creationId xmlns:a16="http://schemas.microsoft.com/office/drawing/2014/main" id="{CD76268E-965F-89EA-1450-34CE5263D279}"/>
              </a:ext>
            </a:extLst>
          </p:cNvPr>
          <p:cNvGrpSpPr/>
          <p:nvPr userDrawn="1"/>
        </p:nvGrpSpPr>
        <p:grpSpPr>
          <a:xfrm>
            <a:off x="135863" y="872918"/>
            <a:ext cx="841697" cy="95487"/>
            <a:chOff x="735778" y="1609045"/>
            <a:chExt cx="1363980" cy="31750"/>
          </a:xfrm>
        </p:grpSpPr>
        <p:sp>
          <p:nvSpPr>
            <p:cNvPr id="24" name="object 4">
              <a:extLst>
                <a:ext uri="{FF2B5EF4-FFF2-40B4-BE49-F238E27FC236}">
                  <a16:creationId xmlns:a16="http://schemas.microsoft.com/office/drawing/2014/main" id="{12FDAB52-100A-BA2E-828E-F6B5C736D81E}"/>
                </a:ext>
              </a:extLst>
            </p:cNvPr>
            <p:cNvSpPr/>
            <p:nvPr/>
          </p:nvSpPr>
          <p:spPr>
            <a:xfrm>
              <a:off x="735778" y="1624672"/>
              <a:ext cx="1363980" cy="0"/>
            </a:xfrm>
            <a:custGeom>
              <a:avLst/>
              <a:gdLst/>
              <a:ahLst/>
              <a:cxnLst/>
              <a:rect l="l" t="t" r="r" b="b"/>
              <a:pathLst>
                <a:path w="1363980">
                  <a:moveTo>
                    <a:pt x="1363967" y="0"/>
                  </a:moveTo>
                  <a:lnTo>
                    <a:pt x="0" y="0"/>
                  </a:lnTo>
                </a:path>
              </a:pathLst>
            </a:custGeom>
            <a:solidFill>
              <a:srgbClr val="FFFFFF"/>
            </a:solidFill>
          </p:spPr>
          <p:txBody>
            <a:bodyPr wrap="square" lIns="0" tIns="0" rIns="0" bIns="0" rtlCol="0"/>
            <a:lstStyle/>
            <a:p>
              <a:endParaRPr/>
            </a:p>
          </p:txBody>
        </p:sp>
        <p:sp>
          <p:nvSpPr>
            <p:cNvPr id="25" name="object 5">
              <a:extLst>
                <a:ext uri="{FF2B5EF4-FFF2-40B4-BE49-F238E27FC236}">
                  <a16:creationId xmlns:a16="http://schemas.microsoft.com/office/drawing/2014/main" id="{8450430A-4029-4C3B-8AB0-A9D0A417B131}"/>
                </a:ext>
              </a:extLst>
            </p:cNvPr>
            <p:cNvSpPr/>
            <p:nvPr/>
          </p:nvSpPr>
          <p:spPr>
            <a:xfrm>
              <a:off x="735778" y="1624672"/>
              <a:ext cx="1363980" cy="0"/>
            </a:xfrm>
            <a:custGeom>
              <a:avLst/>
              <a:gdLst/>
              <a:ahLst/>
              <a:cxnLst/>
              <a:rect l="l" t="t" r="r" b="b"/>
              <a:pathLst>
                <a:path w="1363980">
                  <a:moveTo>
                    <a:pt x="0" y="0"/>
                  </a:moveTo>
                  <a:lnTo>
                    <a:pt x="1363967" y="0"/>
                  </a:lnTo>
                </a:path>
              </a:pathLst>
            </a:custGeom>
            <a:ln w="31254">
              <a:solidFill>
                <a:srgbClr val="FFFFFF"/>
              </a:solidFill>
            </a:ln>
          </p:spPr>
          <p:txBody>
            <a:bodyPr wrap="square" lIns="0" tIns="0" rIns="0" bIns="0" rtlCol="0"/>
            <a:lstStyle/>
            <a:p>
              <a:endParaRPr/>
            </a:p>
          </p:txBody>
        </p:sp>
      </p:grpSp>
      <p:sp>
        <p:nvSpPr>
          <p:cNvPr id="26" name="object 6">
            <a:extLst>
              <a:ext uri="{FF2B5EF4-FFF2-40B4-BE49-F238E27FC236}">
                <a16:creationId xmlns:a16="http://schemas.microsoft.com/office/drawing/2014/main" id="{5E3A6B3A-59AC-E94D-253C-39122A12B7D7}"/>
              </a:ext>
            </a:extLst>
          </p:cNvPr>
          <p:cNvSpPr/>
          <p:nvPr userDrawn="1"/>
        </p:nvSpPr>
        <p:spPr>
          <a:xfrm>
            <a:off x="154897" y="140650"/>
            <a:ext cx="305000" cy="639363"/>
          </a:xfrm>
          <a:custGeom>
            <a:avLst/>
            <a:gdLst/>
            <a:ahLst/>
            <a:cxnLst/>
            <a:rect l="l" t="t" r="r" b="b"/>
            <a:pathLst>
              <a:path w="408940" h="857250">
                <a:moveTo>
                  <a:pt x="408533" y="0"/>
                </a:moveTo>
                <a:lnTo>
                  <a:pt x="0" y="0"/>
                </a:lnTo>
                <a:lnTo>
                  <a:pt x="0" y="153987"/>
                </a:lnTo>
                <a:lnTo>
                  <a:pt x="211416" y="153987"/>
                </a:lnTo>
                <a:lnTo>
                  <a:pt x="59270" y="856767"/>
                </a:lnTo>
                <a:lnTo>
                  <a:pt x="272008" y="856767"/>
                </a:lnTo>
                <a:lnTo>
                  <a:pt x="408533" y="186664"/>
                </a:lnTo>
                <a:lnTo>
                  <a:pt x="408533" y="0"/>
                </a:lnTo>
                <a:close/>
              </a:path>
            </a:pathLst>
          </a:custGeom>
          <a:solidFill>
            <a:srgbClr val="FFFFFF"/>
          </a:solidFill>
        </p:spPr>
        <p:txBody>
          <a:bodyPr wrap="square" lIns="0" tIns="0" rIns="0" bIns="0" rtlCol="0"/>
          <a:lstStyle/>
          <a:p>
            <a:endParaRPr dirty="0"/>
          </a:p>
        </p:txBody>
      </p:sp>
      <p:sp>
        <p:nvSpPr>
          <p:cNvPr id="27" name="object 7">
            <a:extLst>
              <a:ext uri="{FF2B5EF4-FFF2-40B4-BE49-F238E27FC236}">
                <a16:creationId xmlns:a16="http://schemas.microsoft.com/office/drawing/2014/main" id="{C2E361C2-C2BE-4185-C19A-5FAA9B873AFD}"/>
              </a:ext>
            </a:extLst>
          </p:cNvPr>
          <p:cNvSpPr/>
          <p:nvPr userDrawn="1"/>
        </p:nvSpPr>
        <p:spPr>
          <a:xfrm>
            <a:off x="547135" y="124227"/>
            <a:ext cx="368933" cy="655785"/>
          </a:xfrm>
          <a:custGeom>
            <a:avLst/>
            <a:gdLst/>
            <a:ahLst/>
            <a:cxnLst/>
            <a:rect l="l" t="t" r="r" b="b"/>
            <a:pathLst>
              <a:path w="513714" h="890269">
                <a:moveTo>
                  <a:pt x="213804" y="645629"/>
                </a:moveTo>
                <a:lnTo>
                  <a:pt x="0" y="645629"/>
                </a:lnTo>
                <a:lnTo>
                  <a:pt x="1569" y="684134"/>
                </a:lnTo>
                <a:lnTo>
                  <a:pt x="14139" y="750818"/>
                </a:lnTo>
                <a:lnTo>
                  <a:pt x="39728" y="803959"/>
                </a:lnTo>
                <a:lnTo>
                  <a:pt x="81004" y="844972"/>
                </a:lnTo>
                <a:lnTo>
                  <a:pt x="138465" y="873740"/>
                </a:lnTo>
                <a:lnTo>
                  <a:pt x="212421" y="888307"/>
                </a:lnTo>
                <a:lnTo>
                  <a:pt x="255600" y="890130"/>
                </a:lnTo>
                <a:lnTo>
                  <a:pt x="291026" y="888688"/>
                </a:lnTo>
                <a:lnTo>
                  <a:pt x="355325" y="877164"/>
                </a:lnTo>
                <a:lnTo>
                  <a:pt x="410539" y="854142"/>
                </a:lnTo>
                <a:lnTo>
                  <a:pt x="454596" y="819622"/>
                </a:lnTo>
                <a:lnTo>
                  <a:pt x="486810" y="774673"/>
                </a:lnTo>
                <a:lnTo>
                  <a:pt x="494483" y="757821"/>
                </a:lnTo>
                <a:lnTo>
                  <a:pt x="259308" y="757821"/>
                </a:lnTo>
                <a:lnTo>
                  <a:pt x="250036" y="757161"/>
                </a:lnTo>
                <a:lnTo>
                  <a:pt x="216789" y="728531"/>
                </a:lnTo>
                <a:lnTo>
                  <a:pt x="213998" y="679862"/>
                </a:lnTo>
                <a:lnTo>
                  <a:pt x="213886" y="668264"/>
                </a:lnTo>
                <a:lnTo>
                  <a:pt x="213804" y="645629"/>
                </a:lnTo>
                <a:close/>
              </a:path>
              <a:path w="513714" h="890269">
                <a:moveTo>
                  <a:pt x="513225" y="521258"/>
                </a:moveTo>
                <a:lnTo>
                  <a:pt x="299516" y="521258"/>
                </a:lnTo>
                <a:lnTo>
                  <a:pt x="299478" y="668264"/>
                </a:lnTo>
                <a:lnTo>
                  <a:pt x="299377" y="684134"/>
                </a:lnTo>
                <a:lnTo>
                  <a:pt x="296965" y="729414"/>
                </a:lnTo>
                <a:lnTo>
                  <a:pt x="267140" y="757193"/>
                </a:lnTo>
                <a:lnTo>
                  <a:pt x="259308" y="757821"/>
                </a:lnTo>
                <a:lnTo>
                  <a:pt x="494483" y="757821"/>
                </a:lnTo>
                <a:lnTo>
                  <a:pt x="509079" y="700392"/>
                </a:lnTo>
                <a:lnTo>
                  <a:pt x="512262" y="623468"/>
                </a:lnTo>
                <a:lnTo>
                  <a:pt x="512971" y="572202"/>
                </a:lnTo>
                <a:lnTo>
                  <a:pt x="513085" y="558317"/>
                </a:lnTo>
                <a:lnTo>
                  <a:pt x="513225" y="521258"/>
                </a:lnTo>
                <a:close/>
              </a:path>
              <a:path w="513714" h="890269">
                <a:moveTo>
                  <a:pt x="247662" y="0"/>
                </a:moveTo>
                <a:lnTo>
                  <a:pt x="182570" y="5162"/>
                </a:lnTo>
                <a:lnTo>
                  <a:pt x="125945" y="20650"/>
                </a:lnTo>
                <a:lnTo>
                  <a:pt x="79244" y="45458"/>
                </a:lnTo>
                <a:lnTo>
                  <a:pt x="43916" y="78600"/>
                </a:lnTo>
                <a:lnTo>
                  <a:pt x="19910" y="117555"/>
                </a:lnTo>
                <a:lnTo>
                  <a:pt x="7162" y="159816"/>
                </a:lnTo>
                <a:lnTo>
                  <a:pt x="1790" y="215263"/>
                </a:lnTo>
                <a:lnTo>
                  <a:pt x="0" y="293712"/>
                </a:lnTo>
                <a:lnTo>
                  <a:pt x="0" y="361975"/>
                </a:lnTo>
                <a:lnTo>
                  <a:pt x="3041" y="429852"/>
                </a:lnTo>
                <a:lnTo>
                  <a:pt x="12179" y="482117"/>
                </a:lnTo>
                <a:lnTo>
                  <a:pt x="32553" y="523389"/>
                </a:lnTo>
                <a:lnTo>
                  <a:pt x="69329" y="558317"/>
                </a:lnTo>
                <a:lnTo>
                  <a:pt x="117746" y="582120"/>
                </a:lnTo>
                <a:lnTo>
                  <a:pt x="173050" y="590054"/>
                </a:lnTo>
                <a:lnTo>
                  <a:pt x="195642" y="588980"/>
                </a:lnTo>
                <a:lnTo>
                  <a:pt x="235063" y="580383"/>
                </a:lnTo>
                <a:lnTo>
                  <a:pt x="279677" y="551368"/>
                </a:lnTo>
                <a:lnTo>
                  <a:pt x="299516" y="521258"/>
                </a:lnTo>
                <a:lnTo>
                  <a:pt x="513225" y="521258"/>
                </a:lnTo>
                <a:lnTo>
                  <a:pt x="513321" y="457758"/>
                </a:lnTo>
                <a:lnTo>
                  <a:pt x="256667" y="457758"/>
                </a:lnTo>
                <a:lnTo>
                  <a:pt x="249306" y="456965"/>
                </a:lnTo>
                <a:lnTo>
                  <a:pt x="217304" y="422041"/>
                </a:lnTo>
                <a:lnTo>
                  <a:pt x="213804" y="378383"/>
                </a:lnTo>
                <a:lnTo>
                  <a:pt x="213900" y="215263"/>
                </a:lnTo>
                <a:lnTo>
                  <a:pt x="217508" y="170214"/>
                </a:lnTo>
                <a:lnTo>
                  <a:pt x="243163" y="135159"/>
                </a:lnTo>
                <a:lnTo>
                  <a:pt x="257200" y="131787"/>
                </a:lnTo>
                <a:lnTo>
                  <a:pt x="494596" y="131787"/>
                </a:lnTo>
                <a:lnTo>
                  <a:pt x="487125" y="114992"/>
                </a:lnTo>
                <a:lnTo>
                  <a:pt x="457000" y="71304"/>
                </a:lnTo>
                <a:lnTo>
                  <a:pt x="414399" y="37038"/>
                </a:lnTo>
                <a:lnTo>
                  <a:pt x="358994" y="13405"/>
                </a:lnTo>
                <a:lnTo>
                  <a:pt x="288613" y="1490"/>
                </a:lnTo>
                <a:lnTo>
                  <a:pt x="247662" y="0"/>
                </a:lnTo>
                <a:close/>
              </a:path>
              <a:path w="513714" h="890269">
                <a:moveTo>
                  <a:pt x="494596" y="131787"/>
                </a:moveTo>
                <a:lnTo>
                  <a:pt x="257200" y="131787"/>
                </a:lnTo>
                <a:lnTo>
                  <a:pt x="267756" y="132878"/>
                </a:lnTo>
                <a:lnTo>
                  <a:pt x="276698" y="136150"/>
                </a:lnTo>
                <a:lnTo>
                  <a:pt x="297075" y="176493"/>
                </a:lnTo>
                <a:lnTo>
                  <a:pt x="299391" y="218033"/>
                </a:lnTo>
                <a:lnTo>
                  <a:pt x="299516" y="378383"/>
                </a:lnTo>
                <a:lnTo>
                  <a:pt x="298873" y="400001"/>
                </a:lnTo>
                <a:lnTo>
                  <a:pt x="289204" y="441617"/>
                </a:lnTo>
                <a:lnTo>
                  <a:pt x="256667" y="457758"/>
                </a:lnTo>
                <a:lnTo>
                  <a:pt x="513321" y="457758"/>
                </a:lnTo>
                <a:lnTo>
                  <a:pt x="513253" y="361975"/>
                </a:lnTo>
                <a:lnTo>
                  <a:pt x="513025" y="311904"/>
                </a:lnTo>
                <a:lnTo>
                  <a:pt x="512137" y="258522"/>
                </a:lnTo>
                <a:lnTo>
                  <a:pt x="510653" y="216649"/>
                </a:lnTo>
                <a:lnTo>
                  <a:pt x="504594" y="161959"/>
                </a:lnTo>
                <a:lnTo>
                  <a:pt x="497446" y="138195"/>
                </a:lnTo>
                <a:lnTo>
                  <a:pt x="494596" y="131787"/>
                </a:lnTo>
                <a:close/>
              </a:path>
            </a:pathLst>
          </a:custGeom>
          <a:solidFill>
            <a:srgbClr val="FFFFFF"/>
          </a:solidFill>
        </p:spPr>
        <p:txBody>
          <a:bodyPr wrap="square" lIns="0" tIns="0" rIns="0" bIns="0" rtlCol="0"/>
          <a:lstStyle/>
          <a:p>
            <a:endParaRPr dirty="0">
              <a:solidFill>
                <a:schemeClr val="bg1"/>
              </a:solidFill>
            </a:endParaRPr>
          </a:p>
        </p:txBody>
      </p:sp>
      <p:sp>
        <p:nvSpPr>
          <p:cNvPr id="28" name="object 8">
            <a:extLst>
              <a:ext uri="{FF2B5EF4-FFF2-40B4-BE49-F238E27FC236}">
                <a16:creationId xmlns:a16="http://schemas.microsoft.com/office/drawing/2014/main" id="{44B32635-A6C9-B559-227E-1465AFF9C031}"/>
              </a:ext>
            </a:extLst>
          </p:cNvPr>
          <p:cNvSpPr/>
          <p:nvPr userDrawn="1"/>
        </p:nvSpPr>
        <p:spPr>
          <a:xfrm>
            <a:off x="977560" y="129004"/>
            <a:ext cx="223331" cy="223331"/>
          </a:xfrm>
          <a:custGeom>
            <a:avLst/>
            <a:gdLst/>
            <a:ahLst/>
            <a:cxnLst/>
            <a:rect l="l" t="t" r="r" b="b"/>
            <a:pathLst>
              <a:path w="337819" h="337819">
                <a:moveTo>
                  <a:pt x="168821" y="0"/>
                </a:moveTo>
                <a:lnTo>
                  <a:pt x="105054" y="12238"/>
                </a:lnTo>
                <a:lnTo>
                  <a:pt x="50279" y="48945"/>
                </a:lnTo>
                <a:lnTo>
                  <a:pt x="12566" y="104447"/>
                </a:lnTo>
                <a:lnTo>
                  <a:pt x="0" y="173037"/>
                </a:lnTo>
                <a:lnTo>
                  <a:pt x="2959" y="203120"/>
                </a:lnTo>
                <a:lnTo>
                  <a:pt x="26639" y="259605"/>
                </a:lnTo>
                <a:lnTo>
                  <a:pt x="72744" y="308588"/>
                </a:lnTo>
                <a:lnTo>
                  <a:pt x="133745" y="334390"/>
                </a:lnTo>
                <a:lnTo>
                  <a:pt x="169354" y="337616"/>
                </a:lnTo>
                <a:lnTo>
                  <a:pt x="202775" y="334525"/>
                </a:lnTo>
                <a:lnTo>
                  <a:pt x="262173" y="309788"/>
                </a:lnTo>
                <a:lnTo>
                  <a:pt x="309795" y="262127"/>
                </a:lnTo>
                <a:lnTo>
                  <a:pt x="316486" y="249770"/>
                </a:lnTo>
                <a:lnTo>
                  <a:pt x="168821" y="249770"/>
                </a:lnTo>
                <a:lnTo>
                  <a:pt x="152895" y="248282"/>
                </a:lnTo>
                <a:lnTo>
                  <a:pt x="111925" y="226225"/>
                </a:lnTo>
                <a:lnTo>
                  <a:pt x="89350" y="183914"/>
                </a:lnTo>
                <a:lnTo>
                  <a:pt x="87845" y="166687"/>
                </a:lnTo>
                <a:lnTo>
                  <a:pt x="89284" y="152406"/>
                </a:lnTo>
                <a:lnTo>
                  <a:pt x="110858" y="112712"/>
                </a:lnTo>
                <a:lnTo>
                  <a:pt x="152097" y="89398"/>
                </a:lnTo>
                <a:lnTo>
                  <a:pt x="168821" y="87845"/>
                </a:lnTo>
                <a:lnTo>
                  <a:pt x="316604" y="87845"/>
                </a:lnTo>
                <a:lnTo>
                  <a:pt x="309951" y="75489"/>
                </a:lnTo>
                <a:lnTo>
                  <a:pt x="288417" y="49479"/>
                </a:lnTo>
                <a:lnTo>
                  <a:pt x="262482" y="27833"/>
                </a:lnTo>
                <a:lnTo>
                  <a:pt x="233905" y="12371"/>
                </a:lnTo>
                <a:lnTo>
                  <a:pt x="202684" y="3093"/>
                </a:lnTo>
                <a:lnTo>
                  <a:pt x="168821" y="0"/>
                </a:lnTo>
                <a:close/>
              </a:path>
              <a:path w="337819" h="337819">
                <a:moveTo>
                  <a:pt x="316604" y="87845"/>
                </a:moveTo>
                <a:lnTo>
                  <a:pt x="168821" y="87845"/>
                </a:lnTo>
                <a:lnTo>
                  <a:pt x="184894" y="89334"/>
                </a:lnTo>
                <a:lnTo>
                  <a:pt x="199777" y="93799"/>
                </a:lnTo>
                <a:lnTo>
                  <a:pt x="236392" y="124153"/>
                </a:lnTo>
                <a:lnTo>
                  <a:pt x="249770" y="168821"/>
                </a:lnTo>
                <a:lnTo>
                  <a:pt x="248286" y="184889"/>
                </a:lnTo>
                <a:lnTo>
                  <a:pt x="225971" y="225971"/>
                </a:lnTo>
                <a:lnTo>
                  <a:pt x="184894" y="248282"/>
                </a:lnTo>
                <a:lnTo>
                  <a:pt x="168821" y="249770"/>
                </a:lnTo>
                <a:lnTo>
                  <a:pt x="316486" y="249770"/>
                </a:lnTo>
                <a:lnTo>
                  <a:pt x="325258" y="233570"/>
                </a:lnTo>
                <a:lnTo>
                  <a:pt x="334536" y="202467"/>
                </a:lnTo>
                <a:lnTo>
                  <a:pt x="337629" y="168821"/>
                </a:lnTo>
                <a:lnTo>
                  <a:pt x="334554" y="135159"/>
                </a:lnTo>
                <a:lnTo>
                  <a:pt x="325329" y="104049"/>
                </a:lnTo>
                <a:lnTo>
                  <a:pt x="316604" y="87845"/>
                </a:lnTo>
                <a:close/>
              </a:path>
            </a:pathLst>
          </a:custGeom>
          <a:solidFill>
            <a:srgbClr val="FFFFFF"/>
          </a:solidFill>
        </p:spPr>
        <p:txBody>
          <a:bodyPr wrap="square" lIns="0" tIns="0" rIns="0" bIns="0" rtlCol="0"/>
          <a:lstStyle/>
          <a:p>
            <a:endParaRPr/>
          </a:p>
        </p:txBody>
      </p:sp>
      <p:pic>
        <p:nvPicPr>
          <p:cNvPr id="29" name="Immagine 28">
            <a:extLst>
              <a:ext uri="{FF2B5EF4-FFF2-40B4-BE49-F238E27FC236}">
                <a16:creationId xmlns:a16="http://schemas.microsoft.com/office/drawing/2014/main" id="{A81E87C8-D6AC-216E-E285-B2F6348B5588}"/>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32651"/>
          <a:stretch/>
        </p:blipFill>
        <p:spPr>
          <a:xfrm>
            <a:off x="459897" y="6143916"/>
            <a:ext cx="1329771" cy="500878"/>
          </a:xfrm>
          <a:prstGeom prst="rect">
            <a:avLst/>
          </a:prstGeom>
        </p:spPr>
      </p:pic>
      <p:pic>
        <p:nvPicPr>
          <p:cNvPr id="30" name="Immagine 29">
            <a:extLst>
              <a:ext uri="{FF2B5EF4-FFF2-40B4-BE49-F238E27FC236}">
                <a16:creationId xmlns:a16="http://schemas.microsoft.com/office/drawing/2014/main" id="{9FBF4B93-0ED8-883D-D292-C6D44B3028C5}"/>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2075626" y="6128646"/>
            <a:ext cx="680931" cy="531418"/>
          </a:xfrm>
          <a:prstGeom prst="rect">
            <a:avLst/>
          </a:prstGeom>
        </p:spPr>
      </p:pic>
      <p:sp>
        <p:nvSpPr>
          <p:cNvPr id="3" name="Rettangolo 2">
            <a:extLst>
              <a:ext uri="{FF2B5EF4-FFF2-40B4-BE49-F238E27FC236}">
                <a16:creationId xmlns:a16="http://schemas.microsoft.com/office/drawing/2014/main" id="{ADE11498-F83F-A645-1D59-995FD967798F}"/>
              </a:ext>
            </a:extLst>
          </p:cNvPr>
          <p:cNvSpPr/>
          <p:nvPr userDrawn="1"/>
        </p:nvSpPr>
        <p:spPr>
          <a:xfrm>
            <a:off x="769144" y="485300"/>
            <a:ext cx="146924"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a:extLst>
              <a:ext uri="{FF2B5EF4-FFF2-40B4-BE49-F238E27FC236}">
                <a16:creationId xmlns:a16="http://schemas.microsoft.com/office/drawing/2014/main" id="{7888E31C-F257-0C14-3314-ECE6B565863D}"/>
              </a:ext>
            </a:extLst>
          </p:cNvPr>
          <p:cNvSpPr/>
          <p:nvPr userDrawn="1"/>
        </p:nvSpPr>
        <p:spPr>
          <a:xfrm>
            <a:off x="758485" y="439581"/>
            <a:ext cx="146924"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Rettangolo 4">
            <a:extLst>
              <a:ext uri="{FF2B5EF4-FFF2-40B4-BE49-F238E27FC236}">
                <a16:creationId xmlns:a16="http://schemas.microsoft.com/office/drawing/2014/main" id="{53C3C847-4E15-5EFB-AC03-FE40C6B11D17}"/>
              </a:ext>
            </a:extLst>
          </p:cNvPr>
          <p:cNvSpPr/>
          <p:nvPr userDrawn="1"/>
        </p:nvSpPr>
        <p:spPr>
          <a:xfrm>
            <a:off x="761547" y="199413"/>
            <a:ext cx="12427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a:extLst>
              <a:ext uri="{FF2B5EF4-FFF2-40B4-BE49-F238E27FC236}">
                <a16:creationId xmlns:a16="http://schemas.microsoft.com/office/drawing/2014/main" id="{71F0506E-97AA-A33F-519A-A1AA9781A80D}"/>
              </a:ext>
            </a:extLst>
          </p:cNvPr>
          <p:cNvSpPr/>
          <p:nvPr userDrawn="1"/>
        </p:nvSpPr>
        <p:spPr>
          <a:xfrm>
            <a:off x="1125856" y="270850"/>
            <a:ext cx="4571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483429CE-ADBE-C484-EC22-0BAFF6D5E033}"/>
              </a:ext>
            </a:extLst>
          </p:cNvPr>
          <p:cNvSpPr/>
          <p:nvPr userDrawn="1"/>
        </p:nvSpPr>
        <p:spPr>
          <a:xfrm>
            <a:off x="1125856" y="160629"/>
            <a:ext cx="4571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Rettangolo 1">
            <a:extLst>
              <a:ext uri="{FF2B5EF4-FFF2-40B4-BE49-F238E27FC236}">
                <a16:creationId xmlns:a16="http://schemas.microsoft.com/office/drawing/2014/main" id="{7CBCA6BD-DA0E-333D-1140-C222F9E334DA}"/>
              </a:ext>
            </a:extLst>
          </p:cNvPr>
          <p:cNvSpPr/>
          <p:nvPr userDrawn="1"/>
        </p:nvSpPr>
        <p:spPr>
          <a:xfrm>
            <a:off x="758485" y="655246"/>
            <a:ext cx="12734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152698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8CAA9D84-4406-1DC6-1B1A-018AC5B7D79A}"/>
              </a:ext>
            </a:extLst>
          </p:cNvPr>
          <p:cNvSpPr txBox="1"/>
          <p:nvPr userDrawn="1"/>
        </p:nvSpPr>
        <p:spPr>
          <a:xfrm>
            <a:off x="3532206" y="2967335"/>
            <a:ext cx="6370462" cy="923330"/>
          </a:xfrm>
          <a:prstGeom prst="rect">
            <a:avLst/>
          </a:prstGeom>
          <a:noFill/>
        </p:spPr>
        <p:txBody>
          <a:bodyPr wrap="none" rtlCol="0">
            <a:spAutoFit/>
          </a:bodyPr>
          <a:lstStyle/>
          <a:p>
            <a:r>
              <a:rPr lang="it-IT" sz="5400" i="1" dirty="0">
                <a:latin typeface="+mj-lt"/>
              </a:rPr>
              <a:t>Grazie per l’attenzione</a:t>
            </a:r>
          </a:p>
        </p:txBody>
      </p:sp>
    </p:spTree>
    <p:extLst>
      <p:ext uri="{BB962C8B-B14F-4D97-AF65-F5344CB8AC3E}">
        <p14:creationId xmlns:p14="http://schemas.microsoft.com/office/powerpoint/2010/main" val="2409815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3D68E0-4332-9C6E-30E9-37AF44509E05}"/>
              </a:ext>
            </a:extLst>
          </p:cNvPr>
          <p:cNvSpPr>
            <a:spLocks noGrp="1"/>
          </p:cNvSpPr>
          <p:nvPr>
            <p:ph type="ctrTitle"/>
          </p:nvPr>
        </p:nvSpPr>
        <p:spPr>
          <a:xfrm>
            <a:off x="2172068"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3FE6312B-1372-17D9-35BC-7B8165E26494}"/>
              </a:ext>
            </a:extLst>
          </p:cNvPr>
          <p:cNvSpPr>
            <a:spLocks noGrp="1"/>
          </p:cNvSpPr>
          <p:nvPr>
            <p:ph type="subTitle" idx="1"/>
          </p:nvPr>
        </p:nvSpPr>
        <p:spPr>
          <a:xfrm>
            <a:off x="2172068"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Tree>
    <p:extLst>
      <p:ext uri="{BB962C8B-B14F-4D97-AF65-F5344CB8AC3E}">
        <p14:creationId xmlns:p14="http://schemas.microsoft.com/office/powerpoint/2010/main" val="2148861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olo e testo vertical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4301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8.xml"/><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8445C937-CDB3-CD37-E0E6-853FF5519486}"/>
              </a:ext>
            </a:extLst>
          </p:cNvPr>
          <p:cNvSpPr>
            <a:spLocks noGrp="1"/>
          </p:cNvSpPr>
          <p:nvPr>
            <p:ph type="title"/>
          </p:nvPr>
        </p:nvSpPr>
        <p:spPr>
          <a:xfrm>
            <a:off x="1450764"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7E1B00A9-8FB2-5F2F-DF41-A3AAF2B7D95A}"/>
              </a:ext>
            </a:extLst>
          </p:cNvPr>
          <p:cNvSpPr>
            <a:spLocks noGrp="1"/>
          </p:cNvSpPr>
          <p:nvPr>
            <p:ph type="body" idx="1"/>
          </p:nvPr>
        </p:nvSpPr>
        <p:spPr>
          <a:xfrm>
            <a:off x="1450764"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9" name="Rettangolo 8">
            <a:extLst>
              <a:ext uri="{FF2B5EF4-FFF2-40B4-BE49-F238E27FC236}">
                <a16:creationId xmlns:a16="http://schemas.microsoft.com/office/drawing/2014/main" id="{D59D20F3-7FE3-8593-9267-1D4EE41DAC68}"/>
              </a:ext>
            </a:extLst>
          </p:cNvPr>
          <p:cNvSpPr/>
          <p:nvPr userDrawn="1"/>
        </p:nvSpPr>
        <p:spPr>
          <a:xfrm>
            <a:off x="0" y="-1"/>
            <a:ext cx="1075267" cy="6858001"/>
          </a:xfrm>
          <a:prstGeom prst="rect">
            <a:avLst/>
          </a:prstGeom>
          <a:gradFill flip="none" rotWithShape="1">
            <a:gsLst>
              <a:gs pos="0">
                <a:srgbClr val="3A9052"/>
              </a:gs>
              <a:gs pos="50000">
                <a:srgbClr val="3A9052"/>
              </a:gs>
              <a:gs pos="100000">
                <a:srgbClr val="3A9052"/>
              </a:gs>
            </a:gsLst>
            <a:lin ang="5400000" scaled="1"/>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5" name="Immagine 4" descr="Immagine che contiene testo&#10;&#10;Descrizione generata automaticamente">
            <a:extLst>
              <a:ext uri="{FF2B5EF4-FFF2-40B4-BE49-F238E27FC236}">
                <a16:creationId xmlns:a16="http://schemas.microsoft.com/office/drawing/2014/main" id="{A54E79B3-9B88-592F-D496-3D7AE3FFF10C}"/>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19865" t="7271" b="-1"/>
          <a:stretch/>
        </p:blipFill>
        <p:spPr>
          <a:xfrm>
            <a:off x="10533607" y="5419725"/>
            <a:ext cx="1658393" cy="1438275"/>
          </a:xfrm>
          <a:prstGeom prst="rect">
            <a:avLst/>
          </a:prstGeom>
        </p:spPr>
      </p:pic>
      <p:pic>
        <p:nvPicPr>
          <p:cNvPr id="7" name="Immagine 6">
            <a:extLst>
              <a:ext uri="{FF2B5EF4-FFF2-40B4-BE49-F238E27FC236}">
                <a16:creationId xmlns:a16="http://schemas.microsoft.com/office/drawing/2014/main" id="{7EB231F3-57DF-32FC-5360-BF93968937DF}"/>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t="32651"/>
          <a:stretch/>
        </p:blipFill>
        <p:spPr>
          <a:xfrm>
            <a:off x="1226275" y="6326215"/>
            <a:ext cx="1015579" cy="382533"/>
          </a:xfrm>
          <a:prstGeom prst="rect">
            <a:avLst/>
          </a:prstGeom>
        </p:spPr>
      </p:pic>
      <p:pic>
        <p:nvPicPr>
          <p:cNvPr id="8" name="Immagine 7">
            <a:extLst>
              <a:ext uri="{FF2B5EF4-FFF2-40B4-BE49-F238E27FC236}">
                <a16:creationId xmlns:a16="http://schemas.microsoft.com/office/drawing/2014/main" id="{761342A7-6317-8690-F5A7-749C81B2DC5A}"/>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2392863" y="6329417"/>
            <a:ext cx="559552" cy="436690"/>
          </a:xfrm>
          <a:prstGeom prst="rect">
            <a:avLst/>
          </a:prstGeom>
        </p:spPr>
      </p:pic>
      <p:sp>
        <p:nvSpPr>
          <p:cNvPr id="4" name="object 2">
            <a:extLst>
              <a:ext uri="{FF2B5EF4-FFF2-40B4-BE49-F238E27FC236}">
                <a16:creationId xmlns:a16="http://schemas.microsoft.com/office/drawing/2014/main" id="{B56A3DC1-B66A-DDAC-F9A4-AB6569B633F1}"/>
              </a:ext>
            </a:extLst>
          </p:cNvPr>
          <p:cNvSpPr txBox="1"/>
          <p:nvPr userDrawn="1"/>
        </p:nvSpPr>
        <p:spPr>
          <a:xfrm>
            <a:off x="88024" y="1096600"/>
            <a:ext cx="1377315" cy="765146"/>
          </a:xfrm>
          <a:prstGeom prst="rect">
            <a:avLst/>
          </a:prstGeom>
        </p:spPr>
        <p:txBody>
          <a:bodyPr vert="horz" wrap="square" lIns="0" tIns="12065" rIns="0" bIns="0" rtlCol="0">
            <a:spAutoFit/>
          </a:bodyPr>
          <a:lstStyle/>
          <a:p>
            <a:pPr marL="12700" marR="5080">
              <a:lnSpc>
                <a:spcPct val="101200"/>
              </a:lnSpc>
              <a:spcBef>
                <a:spcPts val="95"/>
              </a:spcBef>
            </a:pPr>
            <a:r>
              <a:rPr sz="1200" spc="110" dirty="0">
                <a:solidFill>
                  <a:srgbClr val="FFFFFF"/>
                </a:solidFill>
                <a:latin typeface="Calibri"/>
                <a:cs typeface="Calibri"/>
              </a:rPr>
              <a:t>CONGRESSO </a:t>
            </a:r>
            <a:r>
              <a:rPr sz="1200" spc="125" dirty="0">
                <a:solidFill>
                  <a:srgbClr val="FFFFFF"/>
                </a:solidFill>
                <a:latin typeface="Calibri"/>
                <a:cs typeface="Calibri"/>
              </a:rPr>
              <a:t>NAZIONALE </a:t>
            </a:r>
            <a:r>
              <a:rPr sz="1200" spc="-50" dirty="0">
                <a:solidFill>
                  <a:srgbClr val="FFFFFF"/>
                </a:solidFill>
                <a:latin typeface="+mn-lt"/>
                <a:cs typeface="Tahoma"/>
              </a:rPr>
              <a:t>FIMMG-</a:t>
            </a:r>
            <a:r>
              <a:rPr sz="1200" spc="-45" dirty="0">
                <a:solidFill>
                  <a:srgbClr val="FFFFFF"/>
                </a:solidFill>
                <a:latin typeface="+mn-lt"/>
                <a:cs typeface="Tahoma"/>
              </a:rPr>
              <a:t>METIS </a:t>
            </a:r>
            <a:endParaRPr lang="it-IT" sz="1200" spc="-45" dirty="0">
              <a:solidFill>
                <a:srgbClr val="FFFFFF"/>
              </a:solidFill>
              <a:latin typeface="+mn-lt"/>
              <a:cs typeface="Tahoma"/>
            </a:endParaRPr>
          </a:p>
          <a:p>
            <a:pPr marL="12700" marR="5080">
              <a:lnSpc>
                <a:spcPct val="101200"/>
              </a:lnSpc>
              <a:spcBef>
                <a:spcPts val="95"/>
              </a:spcBef>
            </a:pPr>
            <a:r>
              <a:rPr sz="1200" spc="-20" dirty="0">
                <a:solidFill>
                  <a:srgbClr val="FFFFFF"/>
                </a:solidFill>
                <a:latin typeface="+mn-lt"/>
                <a:cs typeface="Tahoma"/>
              </a:rPr>
              <a:t>2022</a:t>
            </a:r>
            <a:endParaRPr sz="1200" dirty="0">
              <a:latin typeface="+mn-lt"/>
              <a:cs typeface="Tahoma"/>
            </a:endParaRPr>
          </a:p>
        </p:txBody>
      </p:sp>
      <p:grpSp>
        <p:nvGrpSpPr>
          <p:cNvPr id="6" name="object 3">
            <a:extLst>
              <a:ext uri="{FF2B5EF4-FFF2-40B4-BE49-F238E27FC236}">
                <a16:creationId xmlns:a16="http://schemas.microsoft.com/office/drawing/2014/main" id="{578DA1E8-CAD1-2AB0-F3C8-CA269C3C69DE}"/>
              </a:ext>
            </a:extLst>
          </p:cNvPr>
          <p:cNvGrpSpPr/>
          <p:nvPr userDrawn="1"/>
        </p:nvGrpSpPr>
        <p:grpSpPr>
          <a:xfrm>
            <a:off x="88024" y="980997"/>
            <a:ext cx="841697" cy="95487"/>
            <a:chOff x="735778" y="1609045"/>
            <a:chExt cx="1363980" cy="31750"/>
          </a:xfrm>
        </p:grpSpPr>
        <p:sp>
          <p:nvSpPr>
            <p:cNvPr id="10" name="object 4">
              <a:extLst>
                <a:ext uri="{FF2B5EF4-FFF2-40B4-BE49-F238E27FC236}">
                  <a16:creationId xmlns:a16="http://schemas.microsoft.com/office/drawing/2014/main" id="{0A1ADD2D-CF49-B9FF-008A-894E7144FA13}"/>
                </a:ext>
              </a:extLst>
            </p:cNvPr>
            <p:cNvSpPr/>
            <p:nvPr/>
          </p:nvSpPr>
          <p:spPr>
            <a:xfrm>
              <a:off x="735778" y="1624672"/>
              <a:ext cx="1363980" cy="0"/>
            </a:xfrm>
            <a:custGeom>
              <a:avLst/>
              <a:gdLst/>
              <a:ahLst/>
              <a:cxnLst/>
              <a:rect l="l" t="t" r="r" b="b"/>
              <a:pathLst>
                <a:path w="1363980">
                  <a:moveTo>
                    <a:pt x="1363967" y="0"/>
                  </a:moveTo>
                  <a:lnTo>
                    <a:pt x="0" y="0"/>
                  </a:lnTo>
                </a:path>
              </a:pathLst>
            </a:custGeom>
            <a:solidFill>
              <a:srgbClr val="FFFFFF"/>
            </a:solidFill>
          </p:spPr>
          <p:txBody>
            <a:bodyPr wrap="square" lIns="0" tIns="0" rIns="0" bIns="0" rtlCol="0"/>
            <a:lstStyle/>
            <a:p>
              <a:endParaRPr/>
            </a:p>
          </p:txBody>
        </p:sp>
        <p:sp>
          <p:nvSpPr>
            <p:cNvPr id="11" name="object 5">
              <a:extLst>
                <a:ext uri="{FF2B5EF4-FFF2-40B4-BE49-F238E27FC236}">
                  <a16:creationId xmlns:a16="http://schemas.microsoft.com/office/drawing/2014/main" id="{54024C9C-A8C3-1A33-9E69-35EC69ADA6AD}"/>
                </a:ext>
              </a:extLst>
            </p:cNvPr>
            <p:cNvSpPr/>
            <p:nvPr/>
          </p:nvSpPr>
          <p:spPr>
            <a:xfrm>
              <a:off x="735778" y="1624672"/>
              <a:ext cx="1363980" cy="0"/>
            </a:xfrm>
            <a:custGeom>
              <a:avLst/>
              <a:gdLst/>
              <a:ahLst/>
              <a:cxnLst/>
              <a:rect l="l" t="t" r="r" b="b"/>
              <a:pathLst>
                <a:path w="1363980">
                  <a:moveTo>
                    <a:pt x="0" y="0"/>
                  </a:moveTo>
                  <a:lnTo>
                    <a:pt x="1363967" y="0"/>
                  </a:lnTo>
                </a:path>
              </a:pathLst>
            </a:custGeom>
            <a:ln w="31254">
              <a:solidFill>
                <a:srgbClr val="FFFFFF"/>
              </a:solidFill>
            </a:ln>
          </p:spPr>
          <p:txBody>
            <a:bodyPr wrap="square" lIns="0" tIns="0" rIns="0" bIns="0" rtlCol="0"/>
            <a:lstStyle/>
            <a:p>
              <a:endParaRPr/>
            </a:p>
          </p:txBody>
        </p:sp>
      </p:grpSp>
      <p:sp>
        <p:nvSpPr>
          <p:cNvPr id="12" name="object 6">
            <a:extLst>
              <a:ext uri="{FF2B5EF4-FFF2-40B4-BE49-F238E27FC236}">
                <a16:creationId xmlns:a16="http://schemas.microsoft.com/office/drawing/2014/main" id="{33B238B0-EF5B-4392-7206-F8F7A7B62827}"/>
              </a:ext>
            </a:extLst>
          </p:cNvPr>
          <p:cNvSpPr/>
          <p:nvPr userDrawn="1"/>
        </p:nvSpPr>
        <p:spPr>
          <a:xfrm>
            <a:off x="128274" y="296967"/>
            <a:ext cx="305000" cy="647575"/>
          </a:xfrm>
          <a:custGeom>
            <a:avLst/>
            <a:gdLst/>
            <a:ahLst/>
            <a:cxnLst/>
            <a:rect l="l" t="t" r="r" b="b"/>
            <a:pathLst>
              <a:path w="408940" h="857250">
                <a:moveTo>
                  <a:pt x="408533" y="0"/>
                </a:moveTo>
                <a:lnTo>
                  <a:pt x="0" y="0"/>
                </a:lnTo>
                <a:lnTo>
                  <a:pt x="0" y="153987"/>
                </a:lnTo>
                <a:lnTo>
                  <a:pt x="211416" y="153987"/>
                </a:lnTo>
                <a:lnTo>
                  <a:pt x="59270" y="856767"/>
                </a:lnTo>
                <a:lnTo>
                  <a:pt x="272008" y="856767"/>
                </a:lnTo>
                <a:lnTo>
                  <a:pt x="408533" y="186664"/>
                </a:lnTo>
                <a:lnTo>
                  <a:pt x="408533" y="0"/>
                </a:lnTo>
                <a:close/>
              </a:path>
            </a:pathLst>
          </a:custGeom>
          <a:solidFill>
            <a:srgbClr val="FFFFFF"/>
          </a:solidFill>
        </p:spPr>
        <p:txBody>
          <a:bodyPr wrap="square" lIns="0" tIns="0" rIns="0" bIns="0" rtlCol="0"/>
          <a:lstStyle/>
          <a:p>
            <a:endParaRPr dirty="0"/>
          </a:p>
        </p:txBody>
      </p:sp>
      <p:sp>
        <p:nvSpPr>
          <p:cNvPr id="14" name="object 7">
            <a:extLst>
              <a:ext uri="{FF2B5EF4-FFF2-40B4-BE49-F238E27FC236}">
                <a16:creationId xmlns:a16="http://schemas.microsoft.com/office/drawing/2014/main" id="{EB314BBC-23E9-0D76-BB44-7A7841E5E3F7}"/>
              </a:ext>
            </a:extLst>
          </p:cNvPr>
          <p:cNvSpPr/>
          <p:nvPr userDrawn="1"/>
        </p:nvSpPr>
        <p:spPr>
          <a:xfrm>
            <a:off x="465640" y="296967"/>
            <a:ext cx="360653" cy="655785"/>
          </a:xfrm>
          <a:custGeom>
            <a:avLst/>
            <a:gdLst/>
            <a:ahLst/>
            <a:cxnLst/>
            <a:rect l="l" t="t" r="r" b="b"/>
            <a:pathLst>
              <a:path w="513714" h="890269">
                <a:moveTo>
                  <a:pt x="213804" y="645629"/>
                </a:moveTo>
                <a:lnTo>
                  <a:pt x="0" y="645629"/>
                </a:lnTo>
                <a:lnTo>
                  <a:pt x="1569" y="684134"/>
                </a:lnTo>
                <a:lnTo>
                  <a:pt x="14139" y="750818"/>
                </a:lnTo>
                <a:lnTo>
                  <a:pt x="39728" y="803959"/>
                </a:lnTo>
                <a:lnTo>
                  <a:pt x="81004" y="844972"/>
                </a:lnTo>
                <a:lnTo>
                  <a:pt x="138465" y="873740"/>
                </a:lnTo>
                <a:lnTo>
                  <a:pt x="212421" y="888307"/>
                </a:lnTo>
                <a:lnTo>
                  <a:pt x="255600" y="890130"/>
                </a:lnTo>
                <a:lnTo>
                  <a:pt x="291026" y="888688"/>
                </a:lnTo>
                <a:lnTo>
                  <a:pt x="355325" y="877164"/>
                </a:lnTo>
                <a:lnTo>
                  <a:pt x="410539" y="854142"/>
                </a:lnTo>
                <a:lnTo>
                  <a:pt x="454596" y="819622"/>
                </a:lnTo>
                <a:lnTo>
                  <a:pt x="486810" y="774673"/>
                </a:lnTo>
                <a:lnTo>
                  <a:pt x="494483" y="757821"/>
                </a:lnTo>
                <a:lnTo>
                  <a:pt x="259308" y="757821"/>
                </a:lnTo>
                <a:lnTo>
                  <a:pt x="250036" y="757161"/>
                </a:lnTo>
                <a:lnTo>
                  <a:pt x="216789" y="728531"/>
                </a:lnTo>
                <a:lnTo>
                  <a:pt x="213998" y="679862"/>
                </a:lnTo>
                <a:lnTo>
                  <a:pt x="213886" y="668264"/>
                </a:lnTo>
                <a:lnTo>
                  <a:pt x="213804" y="645629"/>
                </a:lnTo>
                <a:close/>
              </a:path>
              <a:path w="513714" h="890269">
                <a:moveTo>
                  <a:pt x="513225" y="521258"/>
                </a:moveTo>
                <a:lnTo>
                  <a:pt x="299516" y="521258"/>
                </a:lnTo>
                <a:lnTo>
                  <a:pt x="299478" y="668264"/>
                </a:lnTo>
                <a:lnTo>
                  <a:pt x="299377" y="684134"/>
                </a:lnTo>
                <a:lnTo>
                  <a:pt x="296965" y="729414"/>
                </a:lnTo>
                <a:lnTo>
                  <a:pt x="267140" y="757193"/>
                </a:lnTo>
                <a:lnTo>
                  <a:pt x="259308" y="757821"/>
                </a:lnTo>
                <a:lnTo>
                  <a:pt x="494483" y="757821"/>
                </a:lnTo>
                <a:lnTo>
                  <a:pt x="509079" y="700392"/>
                </a:lnTo>
                <a:lnTo>
                  <a:pt x="512262" y="623468"/>
                </a:lnTo>
                <a:lnTo>
                  <a:pt x="512971" y="572202"/>
                </a:lnTo>
                <a:lnTo>
                  <a:pt x="513085" y="558317"/>
                </a:lnTo>
                <a:lnTo>
                  <a:pt x="513225" y="521258"/>
                </a:lnTo>
                <a:close/>
              </a:path>
              <a:path w="513714" h="890269">
                <a:moveTo>
                  <a:pt x="247662" y="0"/>
                </a:moveTo>
                <a:lnTo>
                  <a:pt x="182570" y="5162"/>
                </a:lnTo>
                <a:lnTo>
                  <a:pt x="125945" y="20650"/>
                </a:lnTo>
                <a:lnTo>
                  <a:pt x="79244" y="45458"/>
                </a:lnTo>
                <a:lnTo>
                  <a:pt x="43916" y="78600"/>
                </a:lnTo>
                <a:lnTo>
                  <a:pt x="19910" y="117555"/>
                </a:lnTo>
                <a:lnTo>
                  <a:pt x="7162" y="159816"/>
                </a:lnTo>
                <a:lnTo>
                  <a:pt x="1790" y="215263"/>
                </a:lnTo>
                <a:lnTo>
                  <a:pt x="0" y="293712"/>
                </a:lnTo>
                <a:lnTo>
                  <a:pt x="0" y="361975"/>
                </a:lnTo>
                <a:lnTo>
                  <a:pt x="3041" y="429852"/>
                </a:lnTo>
                <a:lnTo>
                  <a:pt x="12179" y="482117"/>
                </a:lnTo>
                <a:lnTo>
                  <a:pt x="32553" y="523389"/>
                </a:lnTo>
                <a:lnTo>
                  <a:pt x="69329" y="558317"/>
                </a:lnTo>
                <a:lnTo>
                  <a:pt x="117746" y="582120"/>
                </a:lnTo>
                <a:lnTo>
                  <a:pt x="173050" y="590054"/>
                </a:lnTo>
                <a:lnTo>
                  <a:pt x="195642" y="588980"/>
                </a:lnTo>
                <a:lnTo>
                  <a:pt x="235063" y="580383"/>
                </a:lnTo>
                <a:lnTo>
                  <a:pt x="279677" y="551368"/>
                </a:lnTo>
                <a:lnTo>
                  <a:pt x="299516" y="521258"/>
                </a:lnTo>
                <a:lnTo>
                  <a:pt x="513225" y="521258"/>
                </a:lnTo>
                <a:lnTo>
                  <a:pt x="513321" y="457758"/>
                </a:lnTo>
                <a:lnTo>
                  <a:pt x="256667" y="457758"/>
                </a:lnTo>
                <a:lnTo>
                  <a:pt x="249306" y="456965"/>
                </a:lnTo>
                <a:lnTo>
                  <a:pt x="217304" y="422041"/>
                </a:lnTo>
                <a:lnTo>
                  <a:pt x="213804" y="378383"/>
                </a:lnTo>
                <a:lnTo>
                  <a:pt x="213900" y="215263"/>
                </a:lnTo>
                <a:lnTo>
                  <a:pt x="217508" y="170214"/>
                </a:lnTo>
                <a:lnTo>
                  <a:pt x="243163" y="135159"/>
                </a:lnTo>
                <a:lnTo>
                  <a:pt x="257200" y="131787"/>
                </a:lnTo>
                <a:lnTo>
                  <a:pt x="494596" y="131787"/>
                </a:lnTo>
                <a:lnTo>
                  <a:pt x="487125" y="114992"/>
                </a:lnTo>
                <a:lnTo>
                  <a:pt x="457000" y="71304"/>
                </a:lnTo>
                <a:lnTo>
                  <a:pt x="414399" y="37038"/>
                </a:lnTo>
                <a:lnTo>
                  <a:pt x="358994" y="13405"/>
                </a:lnTo>
                <a:lnTo>
                  <a:pt x="288613" y="1490"/>
                </a:lnTo>
                <a:lnTo>
                  <a:pt x="247662" y="0"/>
                </a:lnTo>
                <a:close/>
              </a:path>
              <a:path w="513714" h="890269">
                <a:moveTo>
                  <a:pt x="494596" y="131787"/>
                </a:moveTo>
                <a:lnTo>
                  <a:pt x="257200" y="131787"/>
                </a:lnTo>
                <a:lnTo>
                  <a:pt x="267756" y="132878"/>
                </a:lnTo>
                <a:lnTo>
                  <a:pt x="276698" y="136150"/>
                </a:lnTo>
                <a:lnTo>
                  <a:pt x="297075" y="176493"/>
                </a:lnTo>
                <a:lnTo>
                  <a:pt x="299391" y="218033"/>
                </a:lnTo>
                <a:lnTo>
                  <a:pt x="299516" y="378383"/>
                </a:lnTo>
                <a:lnTo>
                  <a:pt x="298873" y="400001"/>
                </a:lnTo>
                <a:lnTo>
                  <a:pt x="289204" y="441617"/>
                </a:lnTo>
                <a:lnTo>
                  <a:pt x="256667" y="457758"/>
                </a:lnTo>
                <a:lnTo>
                  <a:pt x="513321" y="457758"/>
                </a:lnTo>
                <a:lnTo>
                  <a:pt x="513253" y="361975"/>
                </a:lnTo>
                <a:lnTo>
                  <a:pt x="513025" y="311904"/>
                </a:lnTo>
                <a:lnTo>
                  <a:pt x="512137" y="258522"/>
                </a:lnTo>
                <a:lnTo>
                  <a:pt x="510653" y="216649"/>
                </a:lnTo>
                <a:lnTo>
                  <a:pt x="504594" y="161959"/>
                </a:lnTo>
                <a:lnTo>
                  <a:pt x="497446" y="138195"/>
                </a:lnTo>
                <a:lnTo>
                  <a:pt x="494596" y="131787"/>
                </a:lnTo>
                <a:close/>
              </a:path>
            </a:pathLst>
          </a:custGeom>
          <a:solidFill>
            <a:srgbClr val="FFFFFF"/>
          </a:solidFill>
        </p:spPr>
        <p:txBody>
          <a:bodyPr wrap="square" lIns="0" tIns="0" rIns="0" bIns="0" rtlCol="0"/>
          <a:lstStyle/>
          <a:p>
            <a:endParaRPr dirty="0">
              <a:solidFill>
                <a:schemeClr val="bg1"/>
              </a:solidFill>
            </a:endParaRPr>
          </a:p>
        </p:txBody>
      </p:sp>
      <p:sp>
        <p:nvSpPr>
          <p:cNvPr id="15" name="object 8">
            <a:extLst>
              <a:ext uri="{FF2B5EF4-FFF2-40B4-BE49-F238E27FC236}">
                <a16:creationId xmlns:a16="http://schemas.microsoft.com/office/drawing/2014/main" id="{3210982E-7719-2790-2D26-7AB04B3443AA}"/>
              </a:ext>
            </a:extLst>
          </p:cNvPr>
          <p:cNvSpPr/>
          <p:nvPr userDrawn="1"/>
        </p:nvSpPr>
        <p:spPr>
          <a:xfrm>
            <a:off x="853196" y="288943"/>
            <a:ext cx="156352" cy="156352"/>
          </a:xfrm>
          <a:custGeom>
            <a:avLst/>
            <a:gdLst/>
            <a:ahLst/>
            <a:cxnLst/>
            <a:rect l="l" t="t" r="r" b="b"/>
            <a:pathLst>
              <a:path w="337819" h="337819">
                <a:moveTo>
                  <a:pt x="168821" y="0"/>
                </a:moveTo>
                <a:lnTo>
                  <a:pt x="105054" y="12238"/>
                </a:lnTo>
                <a:lnTo>
                  <a:pt x="50279" y="48945"/>
                </a:lnTo>
                <a:lnTo>
                  <a:pt x="12566" y="104447"/>
                </a:lnTo>
                <a:lnTo>
                  <a:pt x="0" y="173037"/>
                </a:lnTo>
                <a:lnTo>
                  <a:pt x="2959" y="203120"/>
                </a:lnTo>
                <a:lnTo>
                  <a:pt x="26639" y="259605"/>
                </a:lnTo>
                <a:lnTo>
                  <a:pt x="72744" y="308588"/>
                </a:lnTo>
                <a:lnTo>
                  <a:pt x="133745" y="334390"/>
                </a:lnTo>
                <a:lnTo>
                  <a:pt x="169354" y="337616"/>
                </a:lnTo>
                <a:lnTo>
                  <a:pt x="202775" y="334525"/>
                </a:lnTo>
                <a:lnTo>
                  <a:pt x="262173" y="309788"/>
                </a:lnTo>
                <a:lnTo>
                  <a:pt x="309795" y="262127"/>
                </a:lnTo>
                <a:lnTo>
                  <a:pt x="316486" y="249770"/>
                </a:lnTo>
                <a:lnTo>
                  <a:pt x="168821" y="249770"/>
                </a:lnTo>
                <a:lnTo>
                  <a:pt x="152895" y="248282"/>
                </a:lnTo>
                <a:lnTo>
                  <a:pt x="111925" y="226225"/>
                </a:lnTo>
                <a:lnTo>
                  <a:pt x="89350" y="183914"/>
                </a:lnTo>
                <a:lnTo>
                  <a:pt x="87845" y="166687"/>
                </a:lnTo>
                <a:lnTo>
                  <a:pt x="89284" y="152406"/>
                </a:lnTo>
                <a:lnTo>
                  <a:pt x="110858" y="112712"/>
                </a:lnTo>
                <a:lnTo>
                  <a:pt x="152097" y="89398"/>
                </a:lnTo>
                <a:lnTo>
                  <a:pt x="168821" y="87845"/>
                </a:lnTo>
                <a:lnTo>
                  <a:pt x="316604" y="87845"/>
                </a:lnTo>
                <a:lnTo>
                  <a:pt x="309951" y="75489"/>
                </a:lnTo>
                <a:lnTo>
                  <a:pt x="288417" y="49479"/>
                </a:lnTo>
                <a:lnTo>
                  <a:pt x="262482" y="27833"/>
                </a:lnTo>
                <a:lnTo>
                  <a:pt x="233905" y="12371"/>
                </a:lnTo>
                <a:lnTo>
                  <a:pt x="202684" y="3093"/>
                </a:lnTo>
                <a:lnTo>
                  <a:pt x="168821" y="0"/>
                </a:lnTo>
                <a:close/>
              </a:path>
              <a:path w="337819" h="337819">
                <a:moveTo>
                  <a:pt x="316604" y="87845"/>
                </a:moveTo>
                <a:lnTo>
                  <a:pt x="168821" y="87845"/>
                </a:lnTo>
                <a:lnTo>
                  <a:pt x="184894" y="89334"/>
                </a:lnTo>
                <a:lnTo>
                  <a:pt x="199777" y="93799"/>
                </a:lnTo>
                <a:lnTo>
                  <a:pt x="236392" y="124153"/>
                </a:lnTo>
                <a:lnTo>
                  <a:pt x="249770" y="168821"/>
                </a:lnTo>
                <a:lnTo>
                  <a:pt x="248286" y="184889"/>
                </a:lnTo>
                <a:lnTo>
                  <a:pt x="225971" y="225971"/>
                </a:lnTo>
                <a:lnTo>
                  <a:pt x="184894" y="248282"/>
                </a:lnTo>
                <a:lnTo>
                  <a:pt x="168821" y="249770"/>
                </a:lnTo>
                <a:lnTo>
                  <a:pt x="316486" y="249770"/>
                </a:lnTo>
                <a:lnTo>
                  <a:pt x="325258" y="233570"/>
                </a:lnTo>
                <a:lnTo>
                  <a:pt x="334536" y="202467"/>
                </a:lnTo>
                <a:lnTo>
                  <a:pt x="337629" y="168821"/>
                </a:lnTo>
                <a:lnTo>
                  <a:pt x="334554" y="135159"/>
                </a:lnTo>
                <a:lnTo>
                  <a:pt x="325329" y="104049"/>
                </a:lnTo>
                <a:lnTo>
                  <a:pt x="316604" y="87845"/>
                </a:lnTo>
                <a:close/>
              </a:path>
            </a:pathLst>
          </a:custGeom>
          <a:solidFill>
            <a:srgbClr val="FFFFFF"/>
          </a:solidFill>
        </p:spPr>
        <p:txBody>
          <a:bodyPr wrap="square" lIns="0" tIns="0" rIns="0" bIns="0" rtlCol="0"/>
          <a:lstStyle/>
          <a:p>
            <a:endParaRPr dirty="0"/>
          </a:p>
        </p:txBody>
      </p:sp>
      <p:sp>
        <p:nvSpPr>
          <p:cNvPr id="19" name="Rettangolo 18">
            <a:extLst>
              <a:ext uri="{FF2B5EF4-FFF2-40B4-BE49-F238E27FC236}">
                <a16:creationId xmlns:a16="http://schemas.microsoft.com/office/drawing/2014/main" id="{F7C3B99A-E66E-2883-90BF-BB191EAECC62}"/>
              </a:ext>
            </a:extLst>
          </p:cNvPr>
          <p:cNvSpPr/>
          <p:nvPr userDrawn="1"/>
        </p:nvSpPr>
        <p:spPr>
          <a:xfrm>
            <a:off x="1125856" y="489925"/>
            <a:ext cx="4571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Rettangolo 19">
            <a:extLst>
              <a:ext uri="{FF2B5EF4-FFF2-40B4-BE49-F238E27FC236}">
                <a16:creationId xmlns:a16="http://schemas.microsoft.com/office/drawing/2014/main" id="{3226339E-FD1E-CFA4-BE5B-2111ED2F0036}"/>
              </a:ext>
            </a:extLst>
          </p:cNvPr>
          <p:cNvSpPr/>
          <p:nvPr userDrawn="1"/>
        </p:nvSpPr>
        <p:spPr>
          <a:xfrm>
            <a:off x="1125856" y="379704"/>
            <a:ext cx="4571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Rettangolo 12">
            <a:extLst>
              <a:ext uri="{FF2B5EF4-FFF2-40B4-BE49-F238E27FC236}">
                <a16:creationId xmlns:a16="http://schemas.microsoft.com/office/drawing/2014/main" id="{18021135-0929-9A5E-9CA8-C183BAA104C1}"/>
              </a:ext>
            </a:extLst>
          </p:cNvPr>
          <p:cNvSpPr/>
          <p:nvPr userDrawn="1"/>
        </p:nvSpPr>
        <p:spPr>
          <a:xfrm>
            <a:off x="679369" y="616072"/>
            <a:ext cx="146924"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Rettangolo 15">
            <a:extLst>
              <a:ext uri="{FF2B5EF4-FFF2-40B4-BE49-F238E27FC236}">
                <a16:creationId xmlns:a16="http://schemas.microsoft.com/office/drawing/2014/main" id="{D240C8C1-F85D-D0A4-20A8-D7284F10782D}"/>
              </a:ext>
            </a:extLst>
          </p:cNvPr>
          <p:cNvSpPr/>
          <p:nvPr userDrawn="1"/>
        </p:nvSpPr>
        <p:spPr>
          <a:xfrm>
            <a:off x="679369" y="379704"/>
            <a:ext cx="12561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Rettangolo 16">
            <a:extLst>
              <a:ext uri="{FF2B5EF4-FFF2-40B4-BE49-F238E27FC236}">
                <a16:creationId xmlns:a16="http://schemas.microsoft.com/office/drawing/2014/main" id="{ECF92363-4638-7E14-0CB4-8144651886DC}"/>
              </a:ext>
            </a:extLst>
          </p:cNvPr>
          <p:cNvSpPr/>
          <p:nvPr userDrawn="1"/>
        </p:nvSpPr>
        <p:spPr>
          <a:xfrm>
            <a:off x="679369" y="829580"/>
            <a:ext cx="12561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Rettangolo 17">
            <a:extLst>
              <a:ext uri="{FF2B5EF4-FFF2-40B4-BE49-F238E27FC236}">
                <a16:creationId xmlns:a16="http://schemas.microsoft.com/office/drawing/2014/main" id="{1C42D847-51EB-CB77-1CFD-537F7C7BC9E2}"/>
              </a:ext>
            </a:extLst>
          </p:cNvPr>
          <p:cNvSpPr/>
          <p:nvPr userDrawn="1"/>
        </p:nvSpPr>
        <p:spPr>
          <a:xfrm>
            <a:off x="679369" y="653693"/>
            <a:ext cx="146924"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08023591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67" r:id="rId3"/>
    <p:sldLayoutId id="2147483661" r:id="rId4"/>
    <p:sldLayoutId id="2147483670"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8445C937-CDB3-CD37-E0E6-853FF5519486}"/>
              </a:ext>
            </a:extLst>
          </p:cNvPr>
          <p:cNvSpPr>
            <a:spLocks noGrp="1"/>
          </p:cNvSpPr>
          <p:nvPr>
            <p:ph type="title"/>
          </p:nvPr>
        </p:nvSpPr>
        <p:spPr>
          <a:xfrm>
            <a:off x="1450764"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7E1B00A9-8FB2-5F2F-DF41-A3AAF2B7D95A}"/>
              </a:ext>
            </a:extLst>
          </p:cNvPr>
          <p:cNvSpPr>
            <a:spLocks noGrp="1"/>
          </p:cNvSpPr>
          <p:nvPr>
            <p:ph type="body" idx="1"/>
          </p:nvPr>
        </p:nvSpPr>
        <p:spPr>
          <a:xfrm>
            <a:off x="1450764"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9" name="Rettangolo 8">
            <a:extLst>
              <a:ext uri="{FF2B5EF4-FFF2-40B4-BE49-F238E27FC236}">
                <a16:creationId xmlns:a16="http://schemas.microsoft.com/office/drawing/2014/main" id="{D59D20F3-7FE3-8593-9267-1D4EE41DAC68}"/>
              </a:ext>
            </a:extLst>
          </p:cNvPr>
          <p:cNvSpPr/>
          <p:nvPr userDrawn="1"/>
        </p:nvSpPr>
        <p:spPr>
          <a:xfrm>
            <a:off x="0" y="-1"/>
            <a:ext cx="1075267" cy="6858001"/>
          </a:xfrm>
          <a:prstGeom prst="rect">
            <a:avLst/>
          </a:prstGeom>
          <a:gradFill flip="none" rotWithShape="1">
            <a:gsLst>
              <a:gs pos="0">
                <a:srgbClr val="3A9052"/>
              </a:gs>
              <a:gs pos="50000">
                <a:srgbClr val="3A9052"/>
              </a:gs>
              <a:gs pos="100000">
                <a:srgbClr val="3A9052"/>
              </a:gs>
            </a:gsLst>
            <a:lin ang="5400000" scaled="1"/>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5" name="Immagine 4" descr="Immagine che contiene testo&#10;&#10;Descrizione generata automaticamente">
            <a:extLst>
              <a:ext uri="{FF2B5EF4-FFF2-40B4-BE49-F238E27FC236}">
                <a16:creationId xmlns:a16="http://schemas.microsoft.com/office/drawing/2014/main" id="{A54E79B3-9B88-592F-D496-3D7AE3FFF10C}"/>
              </a:ext>
            </a:extLst>
          </p:cNvPr>
          <p:cNvPicPr>
            <a:picLocks noChangeAspect="1"/>
          </p:cNvPicPr>
          <p:nvPr userDrawn="1"/>
        </p:nvPicPr>
        <p:blipFill rotWithShape="1">
          <a:blip r:embed="rId7" cstate="hqprint">
            <a:extLst>
              <a:ext uri="{28A0092B-C50C-407E-A947-70E740481C1C}">
                <a14:useLocalDpi xmlns:a14="http://schemas.microsoft.com/office/drawing/2010/main" val="0"/>
              </a:ext>
            </a:extLst>
          </a:blip>
          <a:srcRect l="19865" t="7271" b="-1"/>
          <a:stretch/>
        </p:blipFill>
        <p:spPr>
          <a:xfrm>
            <a:off x="10533607" y="5419725"/>
            <a:ext cx="1658393" cy="1438275"/>
          </a:xfrm>
          <a:prstGeom prst="rect">
            <a:avLst/>
          </a:prstGeom>
        </p:spPr>
      </p:pic>
      <p:pic>
        <p:nvPicPr>
          <p:cNvPr id="7" name="Immagine 6">
            <a:extLst>
              <a:ext uri="{FF2B5EF4-FFF2-40B4-BE49-F238E27FC236}">
                <a16:creationId xmlns:a16="http://schemas.microsoft.com/office/drawing/2014/main" id="{7EB231F3-57DF-32FC-5360-BF93968937DF}"/>
              </a:ext>
            </a:extLst>
          </p:cNvPr>
          <p:cNvPicPr>
            <a:picLocks noChangeAspect="1"/>
          </p:cNvPicPr>
          <p:nvPr userDrawn="1"/>
        </p:nvPicPr>
        <p:blipFill rotWithShape="1">
          <a:blip r:embed="rId8" cstate="hqprint">
            <a:extLst>
              <a:ext uri="{28A0092B-C50C-407E-A947-70E740481C1C}">
                <a14:useLocalDpi xmlns:a14="http://schemas.microsoft.com/office/drawing/2010/main" val="0"/>
              </a:ext>
            </a:extLst>
          </a:blip>
          <a:srcRect t="32651"/>
          <a:stretch/>
        </p:blipFill>
        <p:spPr>
          <a:xfrm>
            <a:off x="1226275" y="6326215"/>
            <a:ext cx="1015579" cy="382533"/>
          </a:xfrm>
          <a:prstGeom prst="rect">
            <a:avLst/>
          </a:prstGeom>
        </p:spPr>
      </p:pic>
      <p:pic>
        <p:nvPicPr>
          <p:cNvPr id="8" name="Immagine 7">
            <a:extLst>
              <a:ext uri="{FF2B5EF4-FFF2-40B4-BE49-F238E27FC236}">
                <a16:creationId xmlns:a16="http://schemas.microsoft.com/office/drawing/2014/main" id="{761342A7-6317-8690-F5A7-749C81B2DC5A}"/>
              </a:ext>
            </a:extLst>
          </p:cNvPr>
          <p:cNvPicPr>
            <a:picLocks noChangeAspect="1"/>
          </p:cNvPicPr>
          <p:nvPr userDrawn="1"/>
        </p:nvPicPr>
        <p:blipFill>
          <a:blip r:embed="rId9" cstate="hqprint">
            <a:extLst>
              <a:ext uri="{28A0092B-C50C-407E-A947-70E740481C1C}">
                <a14:useLocalDpi xmlns:a14="http://schemas.microsoft.com/office/drawing/2010/main" val="0"/>
              </a:ext>
            </a:extLst>
          </a:blip>
          <a:stretch>
            <a:fillRect/>
          </a:stretch>
        </p:blipFill>
        <p:spPr>
          <a:xfrm>
            <a:off x="2392863" y="6329417"/>
            <a:ext cx="559552" cy="436690"/>
          </a:xfrm>
          <a:prstGeom prst="rect">
            <a:avLst/>
          </a:prstGeom>
        </p:spPr>
      </p:pic>
      <p:sp>
        <p:nvSpPr>
          <p:cNvPr id="4" name="object 2">
            <a:extLst>
              <a:ext uri="{FF2B5EF4-FFF2-40B4-BE49-F238E27FC236}">
                <a16:creationId xmlns:a16="http://schemas.microsoft.com/office/drawing/2014/main" id="{B56A3DC1-B66A-DDAC-F9A4-AB6569B633F1}"/>
              </a:ext>
            </a:extLst>
          </p:cNvPr>
          <p:cNvSpPr txBox="1"/>
          <p:nvPr userDrawn="1"/>
        </p:nvSpPr>
        <p:spPr>
          <a:xfrm>
            <a:off x="88024" y="1096600"/>
            <a:ext cx="1377315" cy="765146"/>
          </a:xfrm>
          <a:prstGeom prst="rect">
            <a:avLst/>
          </a:prstGeom>
        </p:spPr>
        <p:txBody>
          <a:bodyPr vert="horz" wrap="square" lIns="0" tIns="12065" rIns="0" bIns="0" rtlCol="0">
            <a:spAutoFit/>
          </a:bodyPr>
          <a:lstStyle/>
          <a:p>
            <a:pPr marL="12700" marR="5080">
              <a:lnSpc>
                <a:spcPct val="101200"/>
              </a:lnSpc>
              <a:spcBef>
                <a:spcPts val="95"/>
              </a:spcBef>
            </a:pPr>
            <a:r>
              <a:rPr sz="1200" spc="110" dirty="0">
                <a:solidFill>
                  <a:srgbClr val="FFFFFF"/>
                </a:solidFill>
                <a:latin typeface="Calibri"/>
                <a:cs typeface="Calibri"/>
              </a:rPr>
              <a:t>CONGRESSO </a:t>
            </a:r>
            <a:r>
              <a:rPr sz="1200" spc="125" dirty="0">
                <a:solidFill>
                  <a:srgbClr val="FFFFFF"/>
                </a:solidFill>
                <a:latin typeface="Calibri"/>
                <a:cs typeface="Calibri"/>
              </a:rPr>
              <a:t>NAZIONALE </a:t>
            </a:r>
            <a:r>
              <a:rPr sz="1200" spc="-50" dirty="0">
                <a:solidFill>
                  <a:srgbClr val="FFFFFF"/>
                </a:solidFill>
                <a:latin typeface="+mn-lt"/>
                <a:cs typeface="Tahoma"/>
              </a:rPr>
              <a:t>FIMMG-</a:t>
            </a:r>
            <a:r>
              <a:rPr sz="1200" spc="-45" dirty="0">
                <a:solidFill>
                  <a:srgbClr val="FFFFFF"/>
                </a:solidFill>
                <a:latin typeface="+mn-lt"/>
                <a:cs typeface="Tahoma"/>
              </a:rPr>
              <a:t>METIS </a:t>
            </a:r>
            <a:endParaRPr lang="it-IT" sz="1200" spc="-45" dirty="0">
              <a:solidFill>
                <a:srgbClr val="FFFFFF"/>
              </a:solidFill>
              <a:latin typeface="+mn-lt"/>
              <a:cs typeface="Tahoma"/>
            </a:endParaRPr>
          </a:p>
          <a:p>
            <a:pPr marL="12700" marR="5080">
              <a:lnSpc>
                <a:spcPct val="101200"/>
              </a:lnSpc>
              <a:spcBef>
                <a:spcPts val="95"/>
              </a:spcBef>
            </a:pPr>
            <a:r>
              <a:rPr sz="1200" spc="-20" dirty="0">
                <a:solidFill>
                  <a:srgbClr val="FFFFFF"/>
                </a:solidFill>
                <a:latin typeface="+mn-lt"/>
                <a:cs typeface="Tahoma"/>
              </a:rPr>
              <a:t>2022</a:t>
            </a:r>
            <a:endParaRPr sz="1200" dirty="0">
              <a:latin typeface="+mn-lt"/>
              <a:cs typeface="Tahoma"/>
            </a:endParaRPr>
          </a:p>
        </p:txBody>
      </p:sp>
      <p:grpSp>
        <p:nvGrpSpPr>
          <p:cNvPr id="6" name="object 3">
            <a:extLst>
              <a:ext uri="{FF2B5EF4-FFF2-40B4-BE49-F238E27FC236}">
                <a16:creationId xmlns:a16="http://schemas.microsoft.com/office/drawing/2014/main" id="{578DA1E8-CAD1-2AB0-F3C8-CA269C3C69DE}"/>
              </a:ext>
            </a:extLst>
          </p:cNvPr>
          <p:cNvGrpSpPr/>
          <p:nvPr userDrawn="1"/>
        </p:nvGrpSpPr>
        <p:grpSpPr>
          <a:xfrm>
            <a:off x="88024" y="980997"/>
            <a:ext cx="841697" cy="95487"/>
            <a:chOff x="735778" y="1609045"/>
            <a:chExt cx="1363980" cy="31750"/>
          </a:xfrm>
        </p:grpSpPr>
        <p:sp>
          <p:nvSpPr>
            <p:cNvPr id="10" name="object 4">
              <a:extLst>
                <a:ext uri="{FF2B5EF4-FFF2-40B4-BE49-F238E27FC236}">
                  <a16:creationId xmlns:a16="http://schemas.microsoft.com/office/drawing/2014/main" id="{0A1ADD2D-CF49-B9FF-008A-894E7144FA13}"/>
                </a:ext>
              </a:extLst>
            </p:cNvPr>
            <p:cNvSpPr/>
            <p:nvPr/>
          </p:nvSpPr>
          <p:spPr>
            <a:xfrm>
              <a:off x="735778" y="1624672"/>
              <a:ext cx="1363980" cy="0"/>
            </a:xfrm>
            <a:custGeom>
              <a:avLst/>
              <a:gdLst/>
              <a:ahLst/>
              <a:cxnLst/>
              <a:rect l="l" t="t" r="r" b="b"/>
              <a:pathLst>
                <a:path w="1363980">
                  <a:moveTo>
                    <a:pt x="1363967" y="0"/>
                  </a:moveTo>
                  <a:lnTo>
                    <a:pt x="0" y="0"/>
                  </a:lnTo>
                </a:path>
              </a:pathLst>
            </a:custGeom>
            <a:solidFill>
              <a:srgbClr val="FFFFFF"/>
            </a:solidFill>
          </p:spPr>
          <p:txBody>
            <a:bodyPr wrap="square" lIns="0" tIns="0" rIns="0" bIns="0" rtlCol="0"/>
            <a:lstStyle/>
            <a:p>
              <a:endParaRPr/>
            </a:p>
          </p:txBody>
        </p:sp>
        <p:sp>
          <p:nvSpPr>
            <p:cNvPr id="11" name="object 5">
              <a:extLst>
                <a:ext uri="{FF2B5EF4-FFF2-40B4-BE49-F238E27FC236}">
                  <a16:creationId xmlns:a16="http://schemas.microsoft.com/office/drawing/2014/main" id="{54024C9C-A8C3-1A33-9E69-35EC69ADA6AD}"/>
                </a:ext>
              </a:extLst>
            </p:cNvPr>
            <p:cNvSpPr/>
            <p:nvPr/>
          </p:nvSpPr>
          <p:spPr>
            <a:xfrm>
              <a:off x="735778" y="1624672"/>
              <a:ext cx="1363980" cy="0"/>
            </a:xfrm>
            <a:custGeom>
              <a:avLst/>
              <a:gdLst/>
              <a:ahLst/>
              <a:cxnLst/>
              <a:rect l="l" t="t" r="r" b="b"/>
              <a:pathLst>
                <a:path w="1363980">
                  <a:moveTo>
                    <a:pt x="0" y="0"/>
                  </a:moveTo>
                  <a:lnTo>
                    <a:pt x="1363967" y="0"/>
                  </a:lnTo>
                </a:path>
              </a:pathLst>
            </a:custGeom>
            <a:ln w="31254">
              <a:solidFill>
                <a:srgbClr val="FFFFFF"/>
              </a:solidFill>
            </a:ln>
          </p:spPr>
          <p:txBody>
            <a:bodyPr wrap="square" lIns="0" tIns="0" rIns="0" bIns="0" rtlCol="0"/>
            <a:lstStyle/>
            <a:p>
              <a:endParaRPr/>
            </a:p>
          </p:txBody>
        </p:sp>
      </p:grpSp>
      <p:sp>
        <p:nvSpPr>
          <p:cNvPr id="12" name="object 6">
            <a:extLst>
              <a:ext uri="{FF2B5EF4-FFF2-40B4-BE49-F238E27FC236}">
                <a16:creationId xmlns:a16="http://schemas.microsoft.com/office/drawing/2014/main" id="{33B238B0-EF5B-4392-7206-F8F7A7B62827}"/>
              </a:ext>
            </a:extLst>
          </p:cNvPr>
          <p:cNvSpPr/>
          <p:nvPr userDrawn="1"/>
        </p:nvSpPr>
        <p:spPr>
          <a:xfrm>
            <a:off x="128274" y="296967"/>
            <a:ext cx="305000" cy="647575"/>
          </a:xfrm>
          <a:custGeom>
            <a:avLst/>
            <a:gdLst/>
            <a:ahLst/>
            <a:cxnLst/>
            <a:rect l="l" t="t" r="r" b="b"/>
            <a:pathLst>
              <a:path w="408940" h="857250">
                <a:moveTo>
                  <a:pt x="408533" y="0"/>
                </a:moveTo>
                <a:lnTo>
                  <a:pt x="0" y="0"/>
                </a:lnTo>
                <a:lnTo>
                  <a:pt x="0" y="153987"/>
                </a:lnTo>
                <a:lnTo>
                  <a:pt x="211416" y="153987"/>
                </a:lnTo>
                <a:lnTo>
                  <a:pt x="59270" y="856767"/>
                </a:lnTo>
                <a:lnTo>
                  <a:pt x="272008" y="856767"/>
                </a:lnTo>
                <a:lnTo>
                  <a:pt x="408533" y="186664"/>
                </a:lnTo>
                <a:lnTo>
                  <a:pt x="408533" y="0"/>
                </a:lnTo>
                <a:close/>
              </a:path>
            </a:pathLst>
          </a:custGeom>
          <a:solidFill>
            <a:srgbClr val="FFFFFF"/>
          </a:solidFill>
        </p:spPr>
        <p:txBody>
          <a:bodyPr wrap="square" lIns="0" tIns="0" rIns="0" bIns="0" rtlCol="0"/>
          <a:lstStyle/>
          <a:p>
            <a:endParaRPr dirty="0"/>
          </a:p>
        </p:txBody>
      </p:sp>
      <p:sp>
        <p:nvSpPr>
          <p:cNvPr id="14" name="object 7">
            <a:extLst>
              <a:ext uri="{FF2B5EF4-FFF2-40B4-BE49-F238E27FC236}">
                <a16:creationId xmlns:a16="http://schemas.microsoft.com/office/drawing/2014/main" id="{EB314BBC-23E9-0D76-BB44-7A7841E5E3F7}"/>
              </a:ext>
            </a:extLst>
          </p:cNvPr>
          <p:cNvSpPr/>
          <p:nvPr userDrawn="1"/>
        </p:nvSpPr>
        <p:spPr>
          <a:xfrm>
            <a:off x="465640" y="296967"/>
            <a:ext cx="360653" cy="655785"/>
          </a:xfrm>
          <a:custGeom>
            <a:avLst/>
            <a:gdLst/>
            <a:ahLst/>
            <a:cxnLst/>
            <a:rect l="l" t="t" r="r" b="b"/>
            <a:pathLst>
              <a:path w="513714" h="890269">
                <a:moveTo>
                  <a:pt x="213804" y="645629"/>
                </a:moveTo>
                <a:lnTo>
                  <a:pt x="0" y="645629"/>
                </a:lnTo>
                <a:lnTo>
                  <a:pt x="1569" y="684134"/>
                </a:lnTo>
                <a:lnTo>
                  <a:pt x="14139" y="750818"/>
                </a:lnTo>
                <a:lnTo>
                  <a:pt x="39728" y="803959"/>
                </a:lnTo>
                <a:lnTo>
                  <a:pt x="81004" y="844972"/>
                </a:lnTo>
                <a:lnTo>
                  <a:pt x="138465" y="873740"/>
                </a:lnTo>
                <a:lnTo>
                  <a:pt x="212421" y="888307"/>
                </a:lnTo>
                <a:lnTo>
                  <a:pt x="255600" y="890130"/>
                </a:lnTo>
                <a:lnTo>
                  <a:pt x="291026" y="888688"/>
                </a:lnTo>
                <a:lnTo>
                  <a:pt x="355325" y="877164"/>
                </a:lnTo>
                <a:lnTo>
                  <a:pt x="410539" y="854142"/>
                </a:lnTo>
                <a:lnTo>
                  <a:pt x="454596" y="819622"/>
                </a:lnTo>
                <a:lnTo>
                  <a:pt x="486810" y="774673"/>
                </a:lnTo>
                <a:lnTo>
                  <a:pt x="494483" y="757821"/>
                </a:lnTo>
                <a:lnTo>
                  <a:pt x="259308" y="757821"/>
                </a:lnTo>
                <a:lnTo>
                  <a:pt x="250036" y="757161"/>
                </a:lnTo>
                <a:lnTo>
                  <a:pt x="216789" y="728531"/>
                </a:lnTo>
                <a:lnTo>
                  <a:pt x="213998" y="679862"/>
                </a:lnTo>
                <a:lnTo>
                  <a:pt x="213886" y="668264"/>
                </a:lnTo>
                <a:lnTo>
                  <a:pt x="213804" y="645629"/>
                </a:lnTo>
                <a:close/>
              </a:path>
              <a:path w="513714" h="890269">
                <a:moveTo>
                  <a:pt x="513225" y="521258"/>
                </a:moveTo>
                <a:lnTo>
                  <a:pt x="299516" y="521258"/>
                </a:lnTo>
                <a:lnTo>
                  <a:pt x="299478" y="668264"/>
                </a:lnTo>
                <a:lnTo>
                  <a:pt x="299377" y="684134"/>
                </a:lnTo>
                <a:lnTo>
                  <a:pt x="296965" y="729414"/>
                </a:lnTo>
                <a:lnTo>
                  <a:pt x="267140" y="757193"/>
                </a:lnTo>
                <a:lnTo>
                  <a:pt x="259308" y="757821"/>
                </a:lnTo>
                <a:lnTo>
                  <a:pt x="494483" y="757821"/>
                </a:lnTo>
                <a:lnTo>
                  <a:pt x="509079" y="700392"/>
                </a:lnTo>
                <a:lnTo>
                  <a:pt x="512262" y="623468"/>
                </a:lnTo>
                <a:lnTo>
                  <a:pt x="512971" y="572202"/>
                </a:lnTo>
                <a:lnTo>
                  <a:pt x="513085" y="558317"/>
                </a:lnTo>
                <a:lnTo>
                  <a:pt x="513225" y="521258"/>
                </a:lnTo>
                <a:close/>
              </a:path>
              <a:path w="513714" h="890269">
                <a:moveTo>
                  <a:pt x="247662" y="0"/>
                </a:moveTo>
                <a:lnTo>
                  <a:pt x="182570" y="5162"/>
                </a:lnTo>
                <a:lnTo>
                  <a:pt x="125945" y="20650"/>
                </a:lnTo>
                <a:lnTo>
                  <a:pt x="79244" y="45458"/>
                </a:lnTo>
                <a:lnTo>
                  <a:pt x="43916" y="78600"/>
                </a:lnTo>
                <a:lnTo>
                  <a:pt x="19910" y="117555"/>
                </a:lnTo>
                <a:lnTo>
                  <a:pt x="7162" y="159816"/>
                </a:lnTo>
                <a:lnTo>
                  <a:pt x="1790" y="215263"/>
                </a:lnTo>
                <a:lnTo>
                  <a:pt x="0" y="293712"/>
                </a:lnTo>
                <a:lnTo>
                  <a:pt x="0" y="361975"/>
                </a:lnTo>
                <a:lnTo>
                  <a:pt x="3041" y="429852"/>
                </a:lnTo>
                <a:lnTo>
                  <a:pt x="12179" y="482117"/>
                </a:lnTo>
                <a:lnTo>
                  <a:pt x="32553" y="523389"/>
                </a:lnTo>
                <a:lnTo>
                  <a:pt x="69329" y="558317"/>
                </a:lnTo>
                <a:lnTo>
                  <a:pt x="117746" y="582120"/>
                </a:lnTo>
                <a:lnTo>
                  <a:pt x="173050" y="590054"/>
                </a:lnTo>
                <a:lnTo>
                  <a:pt x="195642" y="588980"/>
                </a:lnTo>
                <a:lnTo>
                  <a:pt x="235063" y="580383"/>
                </a:lnTo>
                <a:lnTo>
                  <a:pt x="279677" y="551368"/>
                </a:lnTo>
                <a:lnTo>
                  <a:pt x="299516" y="521258"/>
                </a:lnTo>
                <a:lnTo>
                  <a:pt x="513225" y="521258"/>
                </a:lnTo>
                <a:lnTo>
                  <a:pt x="513321" y="457758"/>
                </a:lnTo>
                <a:lnTo>
                  <a:pt x="256667" y="457758"/>
                </a:lnTo>
                <a:lnTo>
                  <a:pt x="249306" y="456965"/>
                </a:lnTo>
                <a:lnTo>
                  <a:pt x="217304" y="422041"/>
                </a:lnTo>
                <a:lnTo>
                  <a:pt x="213804" y="378383"/>
                </a:lnTo>
                <a:lnTo>
                  <a:pt x="213900" y="215263"/>
                </a:lnTo>
                <a:lnTo>
                  <a:pt x="217508" y="170214"/>
                </a:lnTo>
                <a:lnTo>
                  <a:pt x="243163" y="135159"/>
                </a:lnTo>
                <a:lnTo>
                  <a:pt x="257200" y="131787"/>
                </a:lnTo>
                <a:lnTo>
                  <a:pt x="494596" y="131787"/>
                </a:lnTo>
                <a:lnTo>
                  <a:pt x="487125" y="114992"/>
                </a:lnTo>
                <a:lnTo>
                  <a:pt x="457000" y="71304"/>
                </a:lnTo>
                <a:lnTo>
                  <a:pt x="414399" y="37038"/>
                </a:lnTo>
                <a:lnTo>
                  <a:pt x="358994" y="13405"/>
                </a:lnTo>
                <a:lnTo>
                  <a:pt x="288613" y="1490"/>
                </a:lnTo>
                <a:lnTo>
                  <a:pt x="247662" y="0"/>
                </a:lnTo>
                <a:close/>
              </a:path>
              <a:path w="513714" h="890269">
                <a:moveTo>
                  <a:pt x="494596" y="131787"/>
                </a:moveTo>
                <a:lnTo>
                  <a:pt x="257200" y="131787"/>
                </a:lnTo>
                <a:lnTo>
                  <a:pt x="267756" y="132878"/>
                </a:lnTo>
                <a:lnTo>
                  <a:pt x="276698" y="136150"/>
                </a:lnTo>
                <a:lnTo>
                  <a:pt x="297075" y="176493"/>
                </a:lnTo>
                <a:lnTo>
                  <a:pt x="299391" y="218033"/>
                </a:lnTo>
                <a:lnTo>
                  <a:pt x="299516" y="378383"/>
                </a:lnTo>
                <a:lnTo>
                  <a:pt x="298873" y="400001"/>
                </a:lnTo>
                <a:lnTo>
                  <a:pt x="289204" y="441617"/>
                </a:lnTo>
                <a:lnTo>
                  <a:pt x="256667" y="457758"/>
                </a:lnTo>
                <a:lnTo>
                  <a:pt x="513321" y="457758"/>
                </a:lnTo>
                <a:lnTo>
                  <a:pt x="513253" y="361975"/>
                </a:lnTo>
                <a:lnTo>
                  <a:pt x="513025" y="311904"/>
                </a:lnTo>
                <a:lnTo>
                  <a:pt x="512137" y="258522"/>
                </a:lnTo>
                <a:lnTo>
                  <a:pt x="510653" y="216649"/>
                </a:lnTo>
                <a:lnTo>
                  <a:pt x="504594" y="161959"/>
                </a:lnTo>
                <a:lnTo>
                  <a:pt x="497446" y="138195"/>
                </a:lnTo>
                <a:lnTo>
                  <a:pt x="494596" y="131787"/>
                </a:lnTo>
                <a:close/>
              </a:path>
            </a:pathLst>
          </a:custGeom>
          <a:solidFill>
            <a:srgbClr val="FFFFFF"/>
          </a:solidFill>
        </p:spPr>
        <p:txBody>
          <a:bodyPr wrap="square" lIns="0" tIns="0" rIns="0" bIns="0" rtlCol="0"/>
          <a:lstStyle/>
          <a:p>
            <a:endParaRPr dirty="0">
              <a:solidFill>
                <a:schemeClr val="bg1"/>
              </a:solidFill>
            </a:endParaRPr>
          </a:p>
        </p:txBody>
      </p:sp>
      <p:sp>
        <p:nvSpPr>
          <p:cNvPr id="15" name="object 8">
            <a:extLst>
              <a:ext uri="{FF2B5EF4-FFF2-40B4-BE49-F238E27FC236}">
                <a16:creationId xmlns:a16="http://schemas.microsoft.com/office/drawing/2014/main" id="{3210982E-7719-2790-2D26-7AB04B3443AA}"/>
              </a:ext>
            </a:extLst>
          </p:cNvPr>
          <p:cNvSpPr/>
          <p:nvPr userDrawn="1"/>
        </p:nvSpPr>
        <p:spPr>
          <a:xfrm>
            <a:off x="853196" y="288943"/>
            <a:ext cx="156352" cy="156352"/>
          </a:xfrm>
          <a:custGeom>
            <a:avLst/>
            <a:gdLst/>
            <a:ahLst/>
            <a:cxnLst/>
            <a:rect l="l" t="t" r="r" b="b"/>
            <a:pathLst>
              <a:path w="337819" h="337819">
                <a:moveTo>
                  <a:pt x="168821" y="0"/>
                </a:moveTo>
                <a:lnTo>
                  <a:pt x="105054" y="12238"/>
                </a:lnTo>
                <a:lnTo>
                  <a:pt x="50279" y="48945"/>
                </a:lnTo>
                <a:lnTo>
                  <a:pt x="12566" y="104447"/>
                </a:lnTo>
                <a:lnTo>
                  <a:pt x="0" y="173037"/>
                </a:lnTo>
                <a:lnTo>
                  <a:pt x="2959" y="203120"/>
                </a:lnTo>
                <a:lnTo>
                  <a:pt x="26639" y="259605"/>
                </a:lnTo>
                <a:lnTo>
                  <a:pt x="72744" y="308588"/>
                </a:lnTo>
                <a:lnTo>
                  <a:pt x="133745" y="334390"/>
                </a:lnTo>
                <a:lnTo>
                  <a:pt x="169354" y="337616"/>
                </a:lnTo>
                <a:lnTo>
                  <a:pt x="202775" y="334525"/>
                </a:lnTo>
                <a:lnTo>
                  <a:pt x="262173" y="309788"/>
                </a:lnTo>
                <a:lnTo>
                  <a:pt x="309795" y="262127"/>
                </a:lnTo>
                <a:lnTo>
                  <a:pt x="316486" y="249770"/>
                </a:lnTo>
                <a:lnTo>
                  <a:pt x="168821" y="249770"/>
                </a:lnTo>
                <a:lnTo>
                  <a:pt x="152895" y="248282"/>
                </a:lnTo>
                <a:lnTo>
                  <a:pt x="111925" y="226225"/>
                </a:lnTo>
                <a:lnTo>
                  <a:pt x="89350" y="183914"/>
                </a:lnTo>
                <a:lnTo>
                  <a:pt x="87845" y="166687"/>
                </a:lnTo>
                <a:lnTo>
                  <a:pt x="89284" y="152406"/>
                </a:lnTo>
                <a:lnTo>
                  <a:pt x="110858" y="112712"/>
                </a:lnTo>
                <a:lnTo>
                  <a:pt x="152097" y="89398"/>
                </a:lnTo>
                <a:lnTo>
                  <a:pt x="168821" y="87845"/>
                </a:lnTo>
                <a:lnTo>
                  <a:pt x="316604" y="87845"/>
                </a:lnTo>
                <a:lnTo>
                  <a:pt x="309951" y="75489"/>
                </a:lnTo>
                <a:lnTo>
                  <a:pt x="288417" y="49479"/>
                </a:lnTo>
                <a:lnTo>
                  <a:pt x="262482" y="27833"/>
                </a:lnTo>
                <a:lnTo>
                  <a:pt x="233905" y="12371"/>
                </a:lnTo>
                <a:lnTo>
                  <a:pt x="202684" y="3093"/>
                </a:lnTo>
                <a:lnTo>
                  <a:pt x="168821" y="0"/>
                </a:lnTo>
                <a:close/>
              </a:path>
              <a:path w="337819" h="337819">
                <a:moveTo>
                  <a:pt x="316604" y="87845"/>
                </a:moveTo>
                <a:lnTo>
                  <a:pt x="168821" y="87845"/>
                </a:lnTo>
                <a:lnTo>
                  <a:pt x="184894" y="89334"/>
                </a:lnTo>
                <a:lnTo>
                  <a:pt x="199777" y="93799"/>
                </a:lnTo>
                <a:lnTo>
                  <a:pt x="236392" y="124153"/>
                </a:lnTo>
                <a:lnTo>
                  <a:pt x="249770" y="168821"/>
                </a:lnTo>
                <a:lnTo>
                  <a:pt x="248286" y="184889"/>
                </a:lnTo>
                <a:lnTo>
                  <a:pt x="225971" y="225971"/>
                </a:lnTo>
                <a:lnTo>
                  <a:pt x="184894" y="248282"/>
                </a:lnTo>
                <a:lnTo>
                  <a:pt x="168821" y="249770"/>
                </a:lnTo>
                <a:lnTo>
                  <a:pt x="316486" y="249770"/>
                </a:lnTo>
                <a:lnTo>
                  <a:pt x="325258" y="233570"/>
                </a:lnTo>
                <a:lnTo>
                  <a:pt x="334536" y="202467"/>
                </a:lnTo>
                <a:lnTo>
                  <a:pt x="337629" y="168821"/>
                </a:lnTo>
                <a:lnTo>
                  <a:pt x="334554" y="135159"/>
                </a:lnTo>
                <a:lnTo>
                  <a:pt x="325329" y="104049"/>
                </a:lnTo>
                <a:lnTo>
                  <a:pt x="316604" y="87845"/>
                </a:lnTo>
                <a:close/>
              </a:path>
            </a:pathLst>
          </a:custGeom>
          <a:solidFill>
            <a:srgbClr val="FFFFFF"/>
          </a:solidFill>
        </p:spPr>
        <p:txBody>
          <a:bodyPr wrap="square" lIns="0" tIns="0" rIns="0" bIns="0" rtlCol="0"/>
          <a:lstStyle/>
          <a:p>
            <a:endParaRPr dirty="0"/>
          </a:p>
        </p:txBody>
      </p:sp>
      <p:sp>
        <p:nvSpPr>
          <p:cNvPr id="19" name="Rettangolo 18">
            <a:extLst>
              <a:ext uri="{FF2B5EF4-FFF2-40B4-BE49-F238E27FC236}">
                <a16:creationId xmlns:a16="http://schemas.microsoft.com/office/drawing/2014/main" id="{F7C3B99A-E66E-2883-90BF-BB191EAECC62}"/>
              </a:ext>
            </a:extLst>
          </p:cNvPr>
          <p:cNvSpPr/>
          <p:nvPr userDrawn="1"/>
        </p:nvSpPr>
        <p:spPr>
          <a:xfrm>
            <a:off x="1125856" y="489925"/>
            <a:ext cx="4571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Rettangolo 19">
            <a:extLst>
              <a:ext uri="{FF2B5EF4-FFF2-40B4-BE49-F238E27FC236}">
                <a16:creationId xmlns:a16="http://schemas.microsoft.com/office/drawing/2014/main" id="{3226339E-FD1E-CFA4-BE5B-2111ED2F0036}"/>
              </a:ext>
            </a:extLst>
          </p:cNvPr>
          <p:cNvSpPr/>
          <p:nvPr userDrawn="1"/>
        </p:nvSpPr>
        <p:spPr>
          <a:xfrm>
            <a:off x="1125856" y="379704"/>
            <a:ext cx="4571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Rettangolo 12">
            <a:extLst>
              <a:ext uri="{FF2B5EF4-FFF2-40B4-BE49-F238E27FC236}">
                <a16:creationId xmlns:a16="http://schemas.microsoft.com/office/drawing/2014/main" id="{18021135-0929-9A5E-9CA8-C183BAA104C1}"/>
              </a:ext>
            </a:extLst>
          </p:cNvPr>
          <p:cNvSpPr/>
          <p:nvPr userDrawn="1"/>
        </p:nvSpPr>
        <p:spPr>
          <a:xfrm>
            <a:off x="679369" y="616072"/>
            <a:ext cx="146924"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Rettangolo 15">
            <a:extLst>
              <a:ext uri="{FF2B5EF4-FFF2-40B4-BE49-F238E27FC236}">
                <a16:creationId xmlns:a16="http://schemas.microsoft.com/office/drawing/2014/main" id="{D240C8C1-F85D-D0A4-20A8-D7284F10782D}"/>
              </a:ext>
            </a:extLst>
          </p:cNvPr>
          <p:cNvSpPr/>
          <p:nvPr userDrawn="1"/>
        </p:nvSpPr>
        <p:spPr>
          <a:xfrm>
            <a:off x="679369" y="379704"/>
            <a:ext cx="12561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Rettangolo 16">
            <a:extLst>
              <a:ext uri="{FF2B5EF4-FFF2-40B4-BE49-F238E27FC236}">
                <a16:creationId xmlns:a16="http://schemas.microsoft.com/office/drawing/2014/main" id="{ECF92363-4638-7E14-0CB4-8144651886DC}"/>
              </a:ext>
            </a:extLst>
          </p:cNvPr>
          <p:cNvSpPr/>
          <p:nvPr userDrawn="1"/>
        </p:nvSpPr>
        <p:spPr>
          <a:xfrm>
            <a:off x="679369" y="829580"/>
            <a:ext cx="12561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Rettangolo 17">
            <a:extLst>
              <a:ext uri="{FF2B5EF4-FFF2-40B4-BE49-F238E27FC236}">
                <a16:creationId xmlns:a16="http://schemas.microsoft.com/office/drawing/2014/main" id="{1C42D847-51EB-CB77-1CFD-537F7C7BC9E2}"/>
              </a:ext>
            </a:extLst>
          </p:cNvPr>
          <p:cNvSpPr/>
          <p:nvPr userDrawn="1"/>
        </p:nvSpPr>
        <p:spPr>
          <a:xfrm>
            <a:off x="679369" y="653693"/>
            <a:ext cx="146924"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66834859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93C50407-3672-5F9B-10FC-3E01522F5831}"/>
              </a:ext>
            </a:extLst>
          </p:cNvPr>
          <p:cNvSpPr txBox="1"/>
          <p:nvPr/>
        </p:nvSpPr>
        <p:spPr>
          <a:xfrm>
            <a:off x="969392" y="385471"/>
            <a:ext cx="5303442" cy="31085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Percorso </a:t>
            </a:r>
            <a:r>
              <a:rPr kumimoji="0" lang="it-IT" sz="28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SIMPeSV</a:t>
            </a:r>
            <a:r>
              <a:rPr kumimoji="0" lang="it-IT"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per un Ambulatorio degli Stili di Vita: gestione pazienti </a:t>
            </a:r>
            <a:r>
              <a:rPr kumimoji="0" lang="it-IT" sz="28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gia’</a:t>
            </a:r>
            <a:r>
              <a:rPr kumimoji="0" lang="it-IT"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covid 19 positivi, nel contesto della medicina generale</a:t>
            </a:r>
            <a:endParaRPr kumimoji="0" lang="en-GB"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800" b="1"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800" b="1"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Razionale e programma</a:t>
            </a:r>
          </a:p>
        </p:txBody>
      </p:sp>
      <p:sp>
        <p:nvSpPr>
          <p:cNvPr id="3" name="CasellaDiTesto 2">
            <a:extLst>
              <a:ext uri="{FF2B5EF4-FFF2-40B4-BE49-F238E27FC236}">
                <a16:creationId xmlns:a16="http://schemas.microsoft.com/office/drawing/2014/main" id="{8698789B-A8AA-5ACA-7DCF-7B324795FAB2}"/>
              </a:ext>
            </a:extLst>
          </p:cNvPr>
          <p:cNvSpPr txBox="1"/>
          <p:nvPr/>
        </p:nvSpPr>
        <p:spPr>
          <a:xfrm>
            <a:off x="1164747" y="3563893"/>
            <a:ext cx="4597697"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Giuseppe Nicodemo Bombardiere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400" b="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S.I.M.P.e</a:t>
            </a:r>
            <a:r>
              <a:rPr kumimoji="0" lang="it-IT"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S.V.</a:t>
            </a:r>
          </a:p>
        </p:txBody>
      </p:sp>
      <p:pic>
        <p:nvPicPr>
          <p:cNvPr id="4" name="Immagine 3"/>
          <p:cNvPicPr>
            <a:picLocks noChangeAspect="1"/>
          </p:cNvPicPr>
          <p:nvPr/>
        </p:nvPicPr>
        <p:blipFill>
          <a:blip r:embed="rId2"/>
          <a:stretch>
            <a:fillRect/>
          </a:stretch>
        </p:blipFill>
        <p:spPr>
          <a:xfrm>
            <a:off x="3046858" y="6142805"/>
            <a:ext cx="755970" cy="524301"/>
          </a:xfrm>
          <a:prstGeom prst="rect">
            <a:avLst/>
          </a:prstGeom>
        </p:spPr>
      </p:pic>
    </p:spTree>
    <p:extLst>
      <p:ext uri="{BB962C8B-B14F-4D97-AF65-F5344CB8AC3E}">
        <p14:creationId xmlns:p14="http://schemas.microsoft.com/office/powerpoint/2010/main" val="1427143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Immagine che contiene testo&#10;&#10;Descrizione generata automaticamente">
            <a:extLst>
              <a:ext uri="{FF2B5EF4-FFF2-40B4-BE49-F238E27FC236}">
                <a16:creationId xmlns:a16="http://schemas.microsoft.com/office/drawing/2014/main" id="{D1DE714C-1AE6-2C94-9D86-90F78629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2525" y="1524000"/>
            <a:ext cx="10801555" cy="3021750"/>
          </a:xfrm>
          <a:prstGeom prst="rect">
            <a:avLst/>
          </a:prstGeom>
        </p:spPr>
      </p:pic>
    </p:spTree>
    <p:extLst>
      <p:ext uri="{BB962C8B-B14F-4D97-AF65-F5344CB8AC3E}">
        <p14:creationId xmlns:p14="http://schemas.microsoft.com/office/powerpoint/2010/main" val="2343909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ttotitolo 3">
            <a:extLst>
              <a:ext uri="{FF2B5EF4-FFF2-40B4-BE49-F238E27FC236}">
                <a16:creationId xmlns:a16="http://schemas.microsoft.com/office/drawing/2014/main" id="{6C11D1BD-55F7-1BFD-9C11-88E48918D3D0}"/>
              </a:ext>
            </a:extLst>
          </p:cNvPr>
          <p:cNvSpPr>
            <a:spLocks noGrp="1"/>
          </p:cNvSpPr>
          <p:nvPr>
            <p:ph type="subTitle" idx="1"/>
          </p:nvPr>
        </p:nvSpPr>
        <p:spPr>
          <a:xfrm>
            <a:off x="1408670" y="1068562"/>
            <a:ext cx="9144000" cy="3788663"/>
          </a:xfrm>
        </p:spPr>
        <p:txBody>
          <a:bodyPr>
            <a:normAutofit/>
          </a:bodyPr>
          <a:lstStyle/>
          <a:p>
            <a:pPr marL="342900" indent="-342900" algn="l">
              <a:buFont typeface="Arial" panose="020B0604020202020204" pitchFamily="34" charset="0"/>
              <a:buChar char="•"/>
            </a:pPr>
            <a:r>
              <a:rPr lang="it-IT" dirty="0"/>
              <a:t>Jonathan </a:t>
            </a:r>
            <a:r>
              <a:rPr lang="it-IT" dirty="0" err="1"/>
              <a:t>Pekar</a:t>
            </a:r>
            <a:r>
              <a:rPr lang="it-IT" dirty="0"/>
              <a:t> ed al., Science, marzo 2021</a:t>
            </a:r>
          </a:p>
          <a:p>
            <a:pPr marL="800100" lvl="1" indent="-342900" algn="l">
              <a:buFont typeface="Arial" panose="020B0604020202020204" pitchFamily="34" charset="0"/>
              <a:buChar char="•"/>
            </a:pPr>
            <a:r>
              <a:rPr lang="it-IT" sz="2400" dirty="0"/>
              <a:t>primo caso infezione umana da SARS-CoV-2 a Wuhan</a:t>
            </a:r>
          </a:p>
          <a:p>
            <a:pPr marL="1257300" lvl="2" indent="-342900" algn="l">
              <a:buFont typeface="Arial" panose="020B0604020202020204" pitchFamily="34" charset="0"/>
              <a:buChar char="•"/>
            </a:pPr>
            <a:r>
              <a:rPr lang="it-IT" sz="2400" dirty="0"/>
              <a:t>metà ottobre - metà novembre 2019 </a:t>
            </a:r>
          </a:p>
          <a:p>
            <a:pPr marL="1257300" lvl="2" indent="-342900" algn="l">
              <a:buFont typeface="Arial" panose="020B0604020202020204" pitchFamily="34" charset="0"/>
              <a:buChar char="•"/>
            </a:pPr>
            <a:r>
              <a:rPr lang="it-IT" sz="2400" dirty="0"/>
              <a:t>non fine dicembre </a:t>
            </a:r>
          </a:p>
          <a:p>
            <a:pPr marL="800100" lvl="1" indent="-342900" algn="l">
              <a:buFont typeface="Arial" panose="020B0604020202020204" pitchFamily="34" charset="0"/>
              <a:buChar char="•"/>
            </a:pPr>
            <a:r>
              <a:rPr lang="it-IT" sz="2400" dirty="0"/>
              <a:t>molto più probabile estinzione che  pandemia</a:t>
            </a:r>
          </a:p>
          <a:p>
            <a:pPr marL="1257300" lvl="2" indent="-342900" algn="l">
              <a:buFont typeface="Arial" panose="020B0604020202020204" pitchFamily="34" charset="0"/>
              <a:buChar char="•"/>
            </a:pPr>
            <a:r>
              <a:rPr lang="it-IT" sz="2400" dirty="0"/>
              <a:t>ripetute infezioni umane abortive</a:t>
            </a:r>
          </a:p>
          <a:p>
            <a:pPr marL="1714500" lvl="3" indent="-342900" algn="l">
              <a:buFont typeface="Arial" panose="020B0604020202020204" pitchFamily="34" charset="0"/>
              <a:buChar char="•"/>
            </a:pPr>
            <a:r>
              <a:rPr lang="it-IT" sz="2400" dirty="0"/>
              <a:t>variante abbastanza produttiva </a:t>
            </a:r>
          </a:p>
          <a:p>
            <a:pPr marL="2171700" lvl="4" indent="-342900" algn="l">
              <a:buFont typeface="Arial" panose="020B0604020202020204" pitchFamily="34" charset="0"/>
              <a:buChar char="•"/>
            </a:pPr>
            <a:r>
              <a:rPr lang="it-IT" sz="2400" dirty="0"/>
              <a:t>catena  trasmissione </a:t>
            </a:r>
          </a:p>
          <a:p>
            <a:pPr marL="2628900" lvl="5" indent="-342900" algn="l">
              <a:buFont typeface="Arial" panose="020B0604020202020204" pitchFamily="34" charset="0"/>
              <a:buChar char="•"/>
            </a:pPr>
            <a:r>
              <a:rPr lang="it-IT" sz="2400" dirty="0"/>
              <a:t>pandemia</a:t>
            </a:r>
          </a:p>
        </p:txBody>
      </p:sp>
    </p:spTree>
    <p:extLst>
      <p:ext uri="{BB962C8B-B14F-4D97-AF65-F5344CB8AC3E}">
        <p14:creationId xmlns:p14="http://schemas.microsoft.com/office/powerpoint/2010/main" val="1215300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D7E07DF7-87EC-AE5A-4FD5-7B9682CCD6BE}"/>
              </a:ext>
            </a:extLst>
          </p:cNvPr>
          <p:cNvSpPr>
            <a:spLocks noGrp="1"/>
          </p:cNvSpPr>
          <p:nvPr>
            <p:ph type="subTitle" idx="1"/>
          </p:nvPr>
        </p:nvSpPr>
        <p:spPr>
          <a:xfrm>
            <a:off x="1688491" y="973138"/>
            <a:ext cx="9144000" cy="4733070"/>
          </a:xfrm>
        </p:spPr>
        <p:txBody>
          <a:bodyPr>
            <a:noAutofit/>
          </a:bodyPr>
          <a:lstStyle/>
          <a:p>
            <a:pPr marL="342900" indent="-342900" algn="l">
              <a:buFont typeface="Arial" panose="020B0604020202020204" pitchFamily="34" charset="0"/>
              <a:buChar char="•"/>
            </a:pPr>
            <a:r>
              <a:rPr lang="it-IT" dirty="0"/>
              <a:t>dopo  tre anni</a:t>
            </a:r>
          </a:p>
          <a:p>
            <a:pPr marL="742950" lvl="1" indent="-285750" algn="l">
              <a:buFont typeface="Arial" panose="020B0604020202020204" pitchFamily="34" charset="0"/>
              <a:buChar char="•"/>
            </a:pPr>
            <a:r>
              <a:rPr lang="it-IT" sz="2400" dirty="0"/>
              <a:t>notevoli preoccupazioni a livello mondiale </a:t>
            </a:r>
          </a:p>
          <a:p>
            <a:pPr marL="742950" lvl="1" indent="-285750" algn="l">
              <a:buFont typeface="Arial" panose="020B0604020202020204" pitchFamily="34" charset="0"/>
              <a:buChar char="•"/>
            </a:pPr>
            <a:r>
              <a:rPr lang="it-IT" sz="2400" dirty="0"/>
              <a:t>forme acute e sindromi da long covid</a:t>
            </a:r>
          </a:p>
          <a:p>
            <a:pPr marL="1200150" lvl="2" indent="-285750" algn="l">
              <a:buFont typeface="Arial" panose="020B0604020202020204" pitchFamily="34" charset="0"/>
              <a:buChar char="•"/>
            </a:pPr>
            <a:r>
              <a:rPr lang="it-IT" sz="2400" dirty="0"/>
              <a:t>primavera 2020 </a:t>
            </a:r>
          </a:p>
          <a:p>
            <a:pPr marL="1657350" lvl="3" indent="-285750" algn="l">
              <a:buFont typeface="Arial" panose="020B0604020202020204" pitchFamily="34" charset="0"/>
              <a:buChar char="•"/>
            </a:pPr>
            <a:r>
              <a:rPr lang="it-IT" sz="2400" dirty="0"/>
              <a:t>“prima malattia creata attraverso i contatti dei pazienti su Twitter” </a:t>
            </a:r>
          </a:p>
          <a:p>
            <a:pPr marL="742950" lvl="1" indent="-285750" algn="l">
              <a:buFont typeface="Arial" panose="020B0604020202020204" pitchFamily="34" charset="0"/>
              <a:buChar char="•"/>
            </a:pPr>
            <a:r>
              <a:rPr lang="it-IT" sz="2400" dirty="0"/>
              <a:t>ancora molti quesiti irrisolti</a:t>
            </a:r>
          </a:p>
          <a:p>
            <a:pPr marL="742950" lvl="1" indent="-285750" algn="l">
              <a:buFont typeface="Arial" panose="020B0604020202020204" pitchFamily="34" charset="0"/>
              <a:buChar char="•"/>
            </a:pPr>
            <a:r>
              <a:rPr lang="it-IT" sz="2400" dirty="0"/>
              <a:t>numero sempre maggiore pazienti</a:t>
            </a:r>
          </a:p>
          <a:p>
            <a:pPr marL="1200150" lvl="2" indent="-285750" algn="l">
              <a:buFont typeface="Arial" panose="020B0604020202020204" pitchFamily="34" charset="0"/>
              <a:buChar char="•"/>
            </a:pPr>
            <a:r>
              <a:rPr lang="it-IT" sz="2400" dirty="0"/>
              <a:t>sintomi multiorgano dopo COVID-19</a:t>
            </a:r>
          </a:p>
        </p:txBody>
      </p:sp>
    </p:spTree>
    <p:extLst>
      <p:ext uri="{BB962C8B-B14F-4D97-AF65-F5344CB8AC3E}">
        <p14:creationId xmlns:p14="http://schemas.microsoft.com/office/powerpoint/2010/main" val="3799190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A470D850-AFF3-F25E-2674-A861418E1886}"/>
              </a:ext>
            </a:extLst>
          </p:cNvPr>
          <p:cNvSpPr>
            <a:spLocks noGrp="1"/>
          </p:cNvSpPr>
          <p:nvPr>
            <p:ph type="subTitle" idx="1"/>
          </p:nvPr>
        </p:nvSpPr>
        <p:spPr>
          <a:xfrm>
            <a:off x="1210188" y="1122606"/>
            <a:ext cx="10594363" cy="5735394"/>
          </a:xfrm>
        </p:spPr>
        <p:txBody>
          <a:bodyPr>
            <a:noAutofit/>
          </a:bodyPr>
          <a:lstStyle/>
          <a:p>
            <a:pPr marL="342900" indent="-342900" algn="l">
              <a:buFont typeface="Arial" panose="020B0604020202020204" pitchFamily="34" charset="0"/>
              <a:buChar char="•"/>
            </a:pPr>
            <a:r>
              <a:rPr lang="it-IT" dirty="0"/>
              <a:t>fattori rischio:</a:t>
            </a:r>
          </a:p>
          <a:p>
            <a:pPr marL="800100" lvl="1" indent="-342900" algn="l">
              <a:buFont typeface="Arial" panose="020B0604020202020204" pitchFamily="34" charset="0"/>
              <a:buChar char="•"/>
            </a:pPr>
            <a:r>
              <a:rPr lang="it-IT" sz="2400" dirty="0"/>
              <a:t>aumento età</a:t>
            </a:r>
          </a:p>
          <a:p>
            <a:pPr marL="800100" lvl="1" indent="-342900" algn="l">
              <a:buFont typeface="Arial" panose="020B0604020202020204" pitchFamily="34" charset="0"/>
              <a:buChar char="•"/>
            </a:pPr>
            <a:r>
              <a:rPr lang="it-IT" sz="2400" dirty="0"/>
              <a:t>sesso femminile</a:t>
            </a:r>
          </a:p>
          <a:p>
            <a:pPr marL="800100" lvl="1" indent="-342900" algn="l">
              <a:buFont typeface="Arial" panose="020B0604020202020204" pitchFamily="34" charset="0"/>
              <a:buChar char="•"/>
            </a:pPr>
            <a:r>
              <a:rPr lang="it-IT" sz="2400" dirty="0"/>
              <a:t>etnia bianca</a:t>
            </a:r>
          </a:p>
          <a:p>
            <a:pPr marL="800100" lvl="1" indent="-342900" algn="l">
              <a:buFont typeface="Arial" panose="020B0604020202020204" pitchFamily="34" charset="0"/>
              <a:buChar char="•"/>
            </a:pPr>
            <a:r>
              <a:rPr lang="it-IT" sz="2400" dirty="0"/>
              <a:t>scarsa salute generale e mentale </a:t>
            </a:r>
            <a:r>
              <a:rPr lang="it-IT" sz="2400" dirty="0" err="1"/>
              <a:t>pre</a:t>
            </a:r>
            <a:r>
              <a:rPr lang="it-IT" sz="2400" dirty="0"/>
              <a:t>-pandemica</a:t>
            </a:r>
          </a:p>
          <a:p>
            <a:pPr marL="800100" lvl="1" indent="-342900" algn="l">
              <a:buFont typeface="Arial" panose="020B0604020202020204" pitchFamily="34" charset="0"/>
              <a:buChar char="•"/>
            </a:pPr>
            <a:r>
              <a:rPr lang="it-IT" sz="2400" dirty="0"/>
              <a:t>sovrappeso/obesità</a:t>
            </a:r>
          </a:p>
          <a:p>
            <a:pPr marL="800100" lvl="1" indent="-342900" algn="l">
              <a:buFont typeface="Arial" panose="020B0604020202020204" pitchFamily="34" charset="0"/>
              <a:buChar char="•"/>
            </a:pPr>
            <a:r>
              <a:rPr lang="it-IT" sz="2400" dirty="0"/>
              <a:t>asma</a:t>
            </a:r>
          </a:p>
          <a:p>
            <a:pPr marL="342900" indent="-342900" algn="l">
              <a:buFont typeface="Arial" panose="020B0604020202020204" pitchFamily="34" charset="0"/>
              <a:buChar char="•"/>
            </a:pPr>
            <a:r>
              <a:rPr lang="it-IT" dirty="0"/>
              <a:t>prevalenze &gt; pazienti ospedalizzati, 54% vs non ospedalizzati, 34%</a:t>
            </a:r>
          </a:p>
          <a:p>
            <a:pPr marL="342900" indent="-342900" algn="l">
              <a:buFont typeface="Arial" panose="020B0604020202020204" pitchFamily="34" charset="0"/>
              <a:buChar char="•"/>
            </a:pPr>
            <a:r>
              <a:rPr lang="it-IT" dirty="0"/>
              <a:t>sintomi più comuni </a:t>
            </a:r>
          </a:p>
          <a:p>
            <a:pPr marL="800100" lvl="1" indent="-342900" algn="l">
              <a:buFont typeface="Arial" panose="020B0604020202020204" pitchFamily="34" charset="0"/>
              <a:buChar char="•"/>
            </a:pPr>
            <a:r>
              <a:rPr lang="it-IT" sz="2400" dirty="0"/>
              <a:t>affaticamento (23%), problemi di memoria (14%), mancanza di respiro (13%), problemi di sonno (11%) e dolori articolari (10%)</a:t>
            </a:r>
          </a:p>
        </p:txBody>
      </p:sp>
    </p:spTree>
    <p:extLst>
      <p:ext uri="{BB962C8B-B14F-4D97-AF65-F5344CB8AC3E}">
        <p14:creationId xmlns:p14="http://schemas.microsoft.com/office/powerpoint/2010/main" val="1923573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8A2F4CB0-483D-CF0B-98C7-DDD91673FFA4}"/>
              </a:ext>
            </a:extLst>
          </p:cNvPr>
          <p:cNvSpPr>
            <a:spLocks noGrp="1"/>
          </p:cNvSpPr>
          <p:nvPr>
            <p:ph type="subTitle" idx="1"/>
          </p:nvPr>
        </p:nvSpPr>
        <p:spPr>
          <a:xfrm>
            <a:off x="1407136" y="1658937"/>
            <a:ext cx="10066825" cy="3519731"/>
          </a:xfrm>
        </p:spPr>
        <p:txBody>
          <a:bodyPr>
            <a:noAutofit/>
          </a:bodyPr>
          <a:lstStyle/>
          <a:p>
            <a:pPr algn="l"/>
            <a:r>
              <a:rPr lang="it-IT" dirty="0"/>
              <a:t>studio, BMJ - 22 Settembre 2022</a:t>
            </a:r>
          </a:p>
          <a:p>
            <a:pPr algn="l"/>
            <a:r>
              <a:rPr lang="it-IT" dirty="0"/>
              <a:t>	metà  2022</a:t>
            </a:r>
          </a:p>
          <a:p>
            <a:pPr algn="l"/>
            <a:r>
              <a:rPr lang="it-IT" dirty="0"/>
              <a:t>		circa 38,5 milioni, 70%, adulti R.U., infettata da SARS-CoV-2</a:t>
            </a:r>
          </a:p>
          <a:p>
            <a:pPr algn="l"/>
            <a:r>
              <a:rPr lang="it-IT" dirty="0"/>
              <a:t>	 	2 000 000, 5,2%,  sintomi oltre quattro settimane</a:t>
            </a:r>
          </a:p>
          <a:p>
            <a:pPr algn="l"/>
            <a:r>
              <a:rPr lang="it-IT" dirty="0"/>
              <a:t>			di cui</a:t>
            </a:r>
          </a:p>
          <a:p>
            <a:pPr algn="l"/>
            <a:r>
              <a:rPr lang="it-IT" dirty="0"/>
              <a:t>		   		807 000, 41%,    sintomi oltre un anno </a:t>
            </a:r>
          </a:p>
          <a:p>
            <a:pPr algn="l"/>
            <a:r>
              <a:rPr lang="it-IT" dirty="0"/>
              <a:t>		   		403 000, 19%,    sintomi oltre due anni</a:t>
            </a:r>
            <a:endParaRPr lang="en-US" dirty="0"/>
          </a:p>
        </p:txBody>
      </p:sp>
    </p:spTree>
    <p:extLst>
      <p:ext uri="{BB962C8B-B14F-4D97-AF65-F5344CB8AC3E}">
        <p14:creationId xmlns:p14="http://schemas.microsoft.com/office/powerpoint/2010/main" val="3094489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64664576-5E98-34A9-4597-4F3150C63F91}"/>
              </a:ext>
            </a:extLst>
          </p:cNvPr>
          <p:cNvSpPr>
            <a:spLocks noGrp="1"/>
          </p:cNvSpPr>
          <p:nvPr>
            <p:ph type="subTitle" idx="1"/>
          </p:nvPr>
        </p:nvSpPr>
        <p:spPr>
          <a:xfrm>
            <a:off x="1242646" y="111492"/>
            <a:ext cx="10688516" cy="6465154"/>
          </a:xfrm>
        </p:spPr>
        <p:txBody>
          <a:bodyPr>
            <a:noAutofit/>
          </a:bodyPr>
          <a:lstStyle/>
          <a:p>
            <a:pPr algn="l"/>
            <a:r>
              <a:rPr lang="it-IT" dirty="0"/>
              <a:t>Italia, ISS,  al 27 settembre 2022</a:t>
            </a:r>
          </a:p>
          <a:p>
            <a:pPr algn="l"/>
            <a:r>
              <a:rPr lang="it-IT" dirty="0"/>
              <a:t>	22.435.673 casi SARS-CoV-2</a:t>
            </a:r>
          </a:p>
          <a:p>
            <a:pPr algn="l"/>
            <a:r>
              <a:rPr lang="it-IT" dirty="0"/>
              <a:t>studio osservazionale coorte, Elena Azzolini et al., </a:t>
            </a:r>
            <a:r>
              <a:rPr lang="it-IT" dirty="0" err="1"/>
              <a:t>Jama</a:t>
            </a:r>
            <a:r>
              <a:rPr lang="it-IT" dirty="0"/>
              <a:t> 1° luglio 2022</a:t>
            </a:r>
          </a:p>
          <a:p>
            <a:pPr algn="l"/>
            <a:r>
              <a:rPr lang="it-IT" dirty="0"/>
              <a:t>	2560 </a:t>
            </a:r>
            <a:r>
              <a:rPr lang="it-IT" dirty="0" err="1"/>
              <a:t>o.s</a:t>
            </a:r>
            <a:r>
              <a:rPr lang="it-IT" dirty="0"/>
              <a:t>., mar 2020- </a:t>
            </a:r>
            <a:r>
              <a:rPr lang="it-IT" dirty="0" err="1"/>
              <a:t>apr</a:t>
            </a:r>
            <a:r>
              <a:rPr lang="it-IT" dirty="0"/>
              <a:t> 2022</a:t>
            </a:r>
          </a:p>
          <a:p>
            <a:pPr algn="l"/>
            <a:r>
              <a:rPr lang="it-IT" dirty="0"/>
              <a:t>		739 (29%) SARS-Cov-2</a:t>
            </a:r>
          </a:p>
          <a:p>
            <a:pPr algn="l"/>
            <a:r>
              <a:rPr lang="it-IT" dirty="0"/>
              <a:t>			229 (31%) long covid</a:t>
            </a:r>
          </a:p>
          <a:p>
            <a:pPr algn="l"/>
            <a:r>
              <a:rPr lang="it-IT" dirty="0"/>
              <a:t>			prevalenze variabili</a:t>
            </a:r>
          </a:p>
          <a:p>
            <a:pPr algn="l"/>
            <a:r>
              <a:rPr lang="it-IT" dirty="0"/>
              <a:t>				48,1%  prima ondata</a:t>
            </a:r>
          </a:p>
          <a:p>
            <a:pPr algn="l"/>
            <a:r>
              <a:rPr lang="it-IT" dirty="0"/>
              <a:t>				35,9%  seconda ondata</a:t>
            </a:r>
          </a:p>
          <a:p>
            <a:pPr algn="l"/>
            <a:r>
              <a:rPr lang="it-IT" dirty="0"/>
              <a:t>				16,5%  terza ondata</a:t>
            </a:r>
          </a:p>
          <a:p>
            <a:pPr algn="l"/>
            <a:r>
              <a:rPr lang="it-IT" dirty="0"/>
              <a:t>				41,8%  non vaccinati</a:t>
            </a:r>
          </a:p>
          <a:p>
            <a:pPr algn="l"/>
            <a:r>
              <a:rPr lang="it-IT" dirty="0"/>
              <a:t>				30%      una dose vaccino</a:t>
            </a:r>
          </a:p>
          <a:p>
            <a:pPr algn="l"/>
            <a:r>
              <a:rPr lang="it-IT" dirty="0"/>
              <a:t>				17,4%   due dosi  vaccino</a:t>
            </a:r>
          </a:p>
          <a:p>
            <a:pPr algn="l"/>
            <a:r>
              <a:rPr lang="it-IT" dirty="0"/>
              <a:t>				16%       tre dosi   vaccino</a:t>
            </a:r>
          </a:p>
          <a:p>
            <a:pPr algn="l"/>
            <a:r>
              <a:rPr lang="it-IT" dirty="0"/>
              <a:t>	</a:t>
            </a:r>
            <a:endParaRPr lang="en-US" dirty="0"/>
          </a:p>
        </p:txBody>
      </p:sp>
    </p:spTree>
    <p:extLst>
      <p:ext uri="{BB962C8B-B14F-4D97-AF65-F5344CB8AC3E}">
        <p14:creationId xmlns:p14="http://schemas.microsoft.com/office/powerpoint/2010/main" val="54657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84EE1DA7-0D3A-44F8-7D3E-A50EE206A054}"/>
              </a:ext>
            </a:extLst>
          </p:cNvPr>
          <p:cNvSpPr>
            <a:spLocks noGrp="1"/>
          </p:cNvSpPr>
          <p:nvPr>
            <p:ph type="subTitle" idx="1"/>
          </p:nvPr>
        </p:nvSpPr>
        <p:spPr>
          <a:xfrm>
            <a:off x="1102153" y="586275"/>
            <a:ext cx="9987693" cy="5330948"/>
          </a:xfrm>
        </p:spPr>
        <p:txBody>
          <a:bodyPr>
            <a:noAutofit/>
          </a:bodyPr>
          <a:lstStyle/>
          <a:p>
            <a:pPr marL="342900" indent="-342900" algn="l">
              <a:buFont typeface="Arial" panose="020B0604020202020204" pitchFamily="34" charset="0"/>
              <a:buChar char="•"/>
            </a:pPr>
            <a:r>
              <a:rPr lang="it-IT" dirty="0"/>
              <a:t>meta-analisi, The Journal of </a:t>
            </a:r>
            <a:r>
              <a:rPr lang="it-IT" dirty="0" err="1"/>
              <a:t>Infectious</a:t>
            </a:r>
            <a:r>
              <a:rPr lang="it-IT" dirty="0"/>
              <a:t> </a:t>
            </a:r>
            <a:r>
              <a:rPr lang="it-IT" dirty="0" err="1"/>
              <a:t>Diseases</a:t>
            </a:r>
            <a:r>
              <a:rPr lang="it-IT" dirty="0"/>
              <a:t>, 16/04/2022</a:t>
            </a:r>
          </a:p>
          <a:p>
            <a:pPr marL="800100" lvl="1" indent="-342900" algn="l">
              <a:buFont typeface="Arial" panose="020B0604020202020204" pitchFamily="34" charset="0"/>
              <a:buChar char="•"/>
            </a:pPr>
            <a:r>
              <a:rPr lang="it-IT" sz="2400" dirty="0"/>
              <a:t>sopravvissuti COVID-19 con sintomi persistenti dopo la diagnosi </a:t>
            </a:r>
          </a:p>
          <a:p>
            <a:pPr marL="1257300" lvl="2" indent="-342900" algn="l">
              <a:buFont typeface="Arial" panose="020B0604020202020204" pitchFamily="34" charset="0"/>
              <a:buChar char="•"/>
            </a:pPr>
            <a:r>
              <a:rPr lang="it-IT" sz="2400" dirty="0"/>
              <a:t>37% a 1 mese </a:t>
            </a:r>
          </a:p>
          <a:p>
            <a:pPr marL="1257300" lvl="2" indent="-342900" algn="l">
              <a:buFont typeface="Arial" panose="020B0604020202020204" pitchFamily="34" charset="0"/>
              <a:buChar char="•"/>
            </a:pPr>
            <a:r>
              <a:rPr lang="it-IT" sz="2400" dirty="0"/>
              <a:t>25% a 2 mesi</a:t>
            </a:r>
          </a:p>
          <a:p>
            <a:pPr marL="1257300" lvl="2" indent="-342900" algn="l">
              <a:buFont typeface="Arial" panose="020B0604020202020204" pitchFamily="34" charset="0"/>
              <a:buChar char="•"/>
            </a:pPr>
            <a:r>
              <a:rPr lang="it-IT" sz="2400" dirty="0"/>
              <a:t>32% a 3 mesi </a:t>
            </a:r>
          </a:p>
          <a:p>
            <a:pPr marL="1257300" lvl="2" indent="-342900" algn="l">
              <a:buFont typeface="Arial" panose="020B0604020202020204" pitchFamily="34" charset="0"/>
              <a:buChar char="•"/>
            </a:pPr>
            <a:r>
              <a:rPr lang="it-IT" sz="2400" dirty="0"/>
              <a:t>49% a 4 mesi </a:t>
            </a:r>
          </a:p>
          <a:p>
            <a:pPr marL="800100" lvl="1" indent="-342900" algn="l">
              <a:buFont typeface="Arial" panose="020B0604020202020204" pitchFamily="34" charset="0"/>
              <a:buChar char="•"/>
            </a:pPr>
            <a:r>
              <a:rPr lang="it-IT" sz="2400" dirty="0"/>
              <a:t>prevalenza globale stimata 43%</a:t>
            </a:r>
          </a:p>
          <a:p>
            <a:pPr marL="1257300" lvl="2" indent="-342900" algn="l">
              <a:buFont typeface="Arial" panose="020B0604020202020204" pitchFamily="34" charset="0"/>
              <a:buChar char="•"/>
            </a:pPr>
            <a:r>
              <a:rPr lang="it-IT" sz="2400" dirty="0"/>
              <a:t>stime variabili  9%-81% intra e tra regioni</a:t>
            </a:r>
          </a:p>
          <a:p>
            <a:pPr marL="1714500" lvl="3" indent="-342900" algn="l">
              <a:buFont typeface="Arial" panose="020B0604020202020204" pitchFamily="34" charset="0"/>
              <a:buChar char="•"/>
            </a:pPr>
            <a:r>
              <a:rPr lang="it-IT" sz="2400" dirty="0"/>
              <a:t>differenze sesso, regione, popolazione di studio e follow-up</a:t>
            </a:r>
          </a:p>
          <a:p>
            <a:pPr marL="1714500" lvl="3" indent="-342900" algn="l">
              <a:buFont typeface="Arial" panose="020B0604020202020204" pitchFamily="34" charset="0"/>
              <a:buChar char="•"/>
            </a:pPr>
            <a:r>
              <a:rPr lang="it-IT" sz="2400" dirty="0"/>
              <a:t>diverse definizioni adottate </a:t>
            </a:r>
          </a:p>
          <a:p>
            <a:pPr marL="2628900" lvl="5" indent="-342900" algn="l">
              <a:buFont typeface="Arial" panose="020B0604020202020204" pitchFamily="34" charset="0"/>
              <a:buChar char="•"/>
            </a:pPr>
            <a:r>
              <a:rPr lang="it-IT" sz="2400" dirty="0"/>
              <a:t>esempio  COVID lungo, COVID-19 a lungo raggio, COVID-19 post-acuto, sequele post-acute dell'infezione da SARS CoV-2 (PASC), effetti a lungo termine del COVID, covid cronico</a:t>
            </a:r>
            <a:endParaRPr lang="en-US" sz="2400" dirty="0"/>
          </a:p>
        </p:txBody>
      </p:sp>
    </p:spTree>
    <p:extLst>
      <p:ext uri="{BB962C8B-B14F-4D97-AF65-F5344CB8AC3E}">
        <p14:creationId xmlns:p14="http://schemas.microsoft.com/office/powerpoint/2010/main" val="3119416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BA32B3F5-F07C-79A2-BDC0-50E71C1A5CFD}"/>
              </a:ext>
            </a:extLst>
          </p:cNvPr>
          <p:cNvSpPr>
            <a:spLocks noGrp="1"/>
          </p:cNvSpPr>
          <p:nvPr>
            <p:ph type="subTitle" idx="1"/>
          </p:nvPr>
        </p:nvSpPr>
        <p:spPr>
          <a:xfrm>
            <a:off x="1151792" y="650630"/>
            <a:ext cx="10102361" cy="4712677"/>
          </a:xfrm>
        </p:spPr>
        <p:txBody>
          <a:bodyPr>
            <a:noAutofit/>
          </a:bodyPr>
          <a:lstStyle/>
          <a:p>
            <a:pPr marL="342900" indent="-342900" algn="l">
              <a:buFont typeface="Arial" panose="020B0604020202020204" pitchFamily="34" charset="0"/>
              <a:buChar char="•"/>
            </a:pPr>
            <a:r>
              <a:rPr lang="it-IT" dirty="0"/>
              <a:t>OMS, ottobre 2021</a:t>
            </a:r>
          </a:p>
          <a:p>
            <a:pPr marL="800100" lvl="1" indent="-342900" algn="l">
              <a:buFont typeface="Arial" panose="020B0604020202020204" pitchFamily="34" charset="0"/>
              <a:buChar char="•"/>
            </a:pPr>
            <a:r>
              <a:rPr lang="it-IT" sz="2400" dirty="0"/>
              <a:t>nome:  "condizione post-COVID-19" (PCC) </a:t>
            </a:r>
          </a:p>
          <a:p>
            <a:pPr marL="800100" lvl="1" indent="-342900" algn="l">
              <a:buFont typeface="Arial" panose="020B0604020202020204" pitchFamily="34" charset="0"/>
              <a:buChar char="•"/>
            </a:pPr>
            <a:r>
              <a:rPr lang="it-IT" sz="2400" dirty="0"/>
              <a:t>definizione clinica:  " condizione che si verifica in individui con una storia di infezione, probabile o confermata, da SARS-CoV-2, di solito a 3 mesi dall'inizio del COVID-19, con sintomi che durano per almeno 2 mesi e non possono essere spiegati da una diagnosi alternativa”</a:t>
            </a:r>
          </a:p>
          <a:p>
            <a:pPr marL="800100" lvl="1" indent="-342900" algn="l">
              <a:buFont typeface="Arial" panose="020B0604020202020204" pitchFamily="34" charset="0"/>
              <a:buChar char="•"/>
            </a:pPr>
            <a:r>
              <a:rPr lang="it-IT" sz="2400" dirty="0"/>
              <a:t>classificata decima revisione (ICD-10), classificazione internazionale delle malattie, </a:t>
            </a:r>
          </a:p>
          <a:p>
            <a:pPr marL="1257300" lvl="2" indent="-342900" algn="l">
              <a:buFont typeface="Arial" panose="020B0604020202020204" pitchFamily="34" charset="0"/>
              <a:buChar char="•"/>
            </a:pPr>
            <a:r>
              <a:rPr lang="it-IT" sz="2400" dirty="0"/>
              <a:t>codice U09.9 </a:t>
            </a:r>
            <a:endParaRPr lang="en-US" sz="2400" dirty="0"/>
          </a:p>
        </p:txBody>
      </p:sp>
    </p:spTree>
    <p:extLst>
      <p:ext uri="{BB962C8B-B14F-4D97-AF65-F5344CB8AC3E}">
        <p14:creationId xmlns:p14="http://schemas.microsoft.com/office/powerpoint/2010/main" val="1444886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97D57701-AB42-D916-4372-9858BB943EBE}"/>
              </a:ext>
            </a:extLst>
          </p:cNvPr>
          <p:cNvSpPr>
            <a:spLocks noGrp="1"/>
          </p:cNvSpPr>
          <p:nvPr>
            <p:ph type="subTitle" idx="1"/>
          </p:nvPr>
        </p:nvSpPr>
        <p:spPr>
          <a:xfrm>
            <a:off x="1207475" y="981221"/>
            <a:ext cx="10618177" cy="6479932"/>
          </a:xfrm>
        </p:spPr>
        <p:txBody>
          <a:bodyPr>
            <a:noAutofit/>
          </a:bodyPr>
          <a:lstStyle/>
          <a:p>
            <a:pPr marL="342900" indent="-342900" algn="l">
              <a:buFont typeface="Arial" panose="020B0604020202020204" pitchFamily="34" charset="0"/>
              <a:buChar char="•"/>
            </a:pPr>
            <a:r>
              <a:rPr lang="it-IT" dirty="0"/>
              <a:t>presa in carico pazienti PCC o covid lungo</a:t>
            </a:r>
          </a:p>
          <a:p>
            <a:pPr marL="800100" lvl="1" indent="-342900" algn="l">
              <a:buFont typeface="Arial" panose="020B0604020202020204" pitchFamily="34" charset="0"/>
              <a:buChar char="•"/>
            </a:pPr>
            <a:r>
              <a:rPr lang="it-IT" sz="2400" dirty="0"/>
              <a:t>centri regionali </a:t>
            </a:r>
          </a:p>
          <a:p>
            <a:pPr marL="800100" lvl="1" indent="-342900" algn="l">
              <a:buFont typeface="Arial" panose="020B0604020202020204" pitchFamily="34" charset="0"/>
              <a:buChar char="•"/>
            </a:pPr>
            <a:r>
              <a:rPr lang="it-IT" sz="2400" dirty="0"/>
              <a:t>coinvolgimento medicina generale</a:t>
            </a:r>
          </a:p>
          <a:p>
            <a:pPr marL="1257300" lvl="2" indent="-342900" algn="l">
              <a:buFont typeface="Arial" panose="020B0604020202020204" pitchFamily="34" charset="0"/>
              <a:buChar char="•"/>
            </a:pPr>
            <a:r>
              <a:rPr lang="it-IT" sz="2200" dirty="0"/>
              <a:t>individuazione e gestione pazienti</a:t>
            </a:r>
          </a:p>
          <a:p>
            <a:pPr marL="342900" indent="-342900" algn="l">
              <a:buFont typeface="Arial" panose="020B0604020202020204" pitchFamily="34" charset="0"/>
              <a:buChar char="•"/>
            </a:pPr>
            <a:r>
              <a:rPr lang="it-IT" dirty="0"/>
              <a:t>FIMMG-METIS, 25 giugno 2021</a:t>
            </a:r>
          </a:p>
          <a:p>
            <a:pPr marL="800100" lvl="1" indent="-342900" algn="l">
              <a:buFont typeface="Arial" panose="020B0604020202020204" pitchFamily="34" charset="0"/>
              <a:buChar char="•"/>
            </a:pPr>
            <a:r>
              <a:rPr lang="it-IT" sz="2400" dirty="0"/>
              <a:t>“gestione pazienti </a:t>
            </a:r>
            <a:r>
              <a:rPr lang="it-IT" sz="2400" dirty="0" err="1"/>
              <a:t>gia’</a:t>
            </a:r>
            <a:r>
              <a:rPr lang="it-IT" sz="2400" dirty="0"/>
              <a:t> covid 19 positivi, nel contesto del territorio”</a:t>
            </a:r>
          </a:p>
          <a:p>
            <a:pPr marL="1257300" lvl="2" indent="-342900" algn="l">
              <a:buFont typeface="Arial" panose="020B0604020202020204" pitchFamily="34" charset="0"/>
              <a:buChar char="•"/>
            </a:pPr>
            <a:r>
              <a:rPr lang="it-IT" sz="2400" dirty="0"/>
              <a:t>algoritmo gestionale</a:t>
            </a:r>
          </a:p>
          <a:p>
            <a:pPr marL="1714500" lvl="3" indent="-342900" algn="l">
              <a:buFont typeface="Arial" panose="020B0604020202020204" pitchFamily="34" charset="0"/>
              <a:buChar char="•"/>
            </a:pPr>
            <a:r>
              <a:rPr lang="it-IT" sz="2400" dirty="0"/>
              <a:t>principi Medicina Iniziativa </a:t>
            </a:r>
          </a:p>
          <a:p>
            <a:pPr marL="2171700" lvl="4" indent="-342900" algn="l">
              <a:buFont typeface="Arial" panose="020B0604020202020204" pitchFamily="34" charset="0"/>
              <a:buChar char="•"/>
            </a:pPr>
            <a:r>
              <a:rPr lang="it-IT" sz="2400" dirty="0"/>
              <a:t>valutazione medica completa</a:t>
            </a:r>
          </a:p>
          <a:p>
            <a:pPr marL="2628900" lvl="5" indent="-342900" algn="l">
              <a:buFont typeface="Arial" panose="020B0604020202020204" pitchFamily="34" charset="0"/>
              <a:buChar char="•"/>
            </a:pPr>
            <a:r>
              <a:rPr lang="it-IT" sz="2400" dirty="0"/>
              <a:t>anamnesi dettagliata</a:t>
            </a:r>
          </a:p>
          <a:p>
            <a:pPr marL="2628900" lvl="5" indent="-342900" algn="l">
              <a:buFont typeface="Arial" panose="020B0604020202020204" pitchFamily="34" charset="0"/>
              <a:buChar char="•"/>
            </a:pPr>
            <a:r>
              <a:rPr lang="it-IT" sz="2400" dirty="0"/>
              <a:t>esame obiettivo</a:t>
            </a:r>
          </a:p>
          <a:p>
            <a:pPr marL="2171700" lvl="4" indent="-342900" algn="l">
              <a:buFont typeface="Arial" panose="020B0604020202020204" pitchFamily="34" charset="0"/>
              <a:buChar char="•"/>
            </a:pPr>
            <a:r>
              <a:rPr lang="it-IT" sz="2400" dirty="0"/>
              <a:t>affrontare e/o prevenire </a:t>
            </a:r>
          </a:p>
          <a:p>
            <a:pPr marL="2628900" lvl="5" indent="-342900" algn="l">
              <a:buFont typeface="Arial" panose="020B0604020202020204" pitchFamily="34" charset="0"/>
              <a:buChar char="•"/>
            </a:pPr>
            <a:r>
              <a:rPr lang="it-IT" sz="2400" dirty="0"/>
              <a:t>segni clinici covid lungo</a:t>
            </a:r>
            <a:endParaRPr lang="en-US" sz="2400" dirty="0"/>
          </a:p>
        </p:txBody>
      </p:sp>
    </p:spTree>
    <p:extLst>
      <p:ext uri="{BB962C8B-B14F-4D97-AF65-F5344CB8AC3E}">
        <p14:creationId xmlns:p14="http://schemas.microsoft.com/office/powerpoint/2010/main" val="3802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38C121E8-9011-E7E4-848B-5EA09F18099B}"/>
              </a:ext>
            </a:extLst>
          </p:cNvPr>
          <p:cNvSpPr>
            <a:spLocks noGrp="1"/>
          </p:cNvSpPr>
          <p:nvPr>
            <p:ph type="subTitle" idx="1"/>
          </p:nvPr>
        </p:nvSpPr>
        <p:spPr>
          <a:xfrm>
            <a:off x="1354015" y="448408"/>
            <a:ext cx="9962053" cy="5486400"/>
          </a:xfrm>
        </p:spPr>
        <p:txBody>
          <a:bodyPr>
            <a:normAutofit/>
          </a:bodyPr>
          <a:lstStyle/>
          <a:p>
            <a:pPr marL="342900" indent="-342900" algn="l">
              <a:buFont typeface="Arial" panose="020B0604020202020204" pitchFamily="34" charset="0"/>
              <a:buChar char="•"/>
            </a:pPr>
            <a:r>
              <a:rPr lang="it-IT" dirty="0"/>
              <a:t>scopi seminario:</a:t>
            </a:r>
          </a:p>
          <a:p>
            <a:pPr marL="800100" lvl="1" indent="-342900" algn="l">
              <a:buFont typeface="Arial" panose="020B0604020202020204" pitchFamily="34" charset="0"/>
              <a:buChar char="•"/>
            </a:pPr>
            <a:r>
              <a:rPr lang="it-IT" sz="2400" dirty="0"/>
              <a:t>ribadire importanza applicazione algoritmo suddetto</a:t>
            </a:r>
          </a:p>
          <a:p>
            <a:pPr marL="800100" lvl="1" indent="-342900" algn="l">
              <a:buFont typeface="Arial" panose="020B0604020202020204" pitchFamily="34" charset="0"/>
              <a:buChar char="•"/>
            </a:pPr>
            <a:r>
              <a:rPr lang="it-IT" sz="2400" dirty="0"/>
              <a:t>analizzare evoluzione varie sindromi post-Covid</a:t>
            </a:r>
          </a:p>
          <a:p>
            <a:pPr marL="800100" lvl="1" indent="-342900" algn="l">
              <a:buFont typeface="Arial" panose="020B0604020202020204" pitchFamily="34" charset="0"/>
              <a:buChar char="•"/>
            </a:pPr>
            <a:r>
              <a:rPr lang="it-IT" sz="2600" dirty="0"/>
              <a:t>riportare alcune esperienze della Medicina Generale</a:t>
            </a:r>
          </a:p>
          <a:p>
            <a:pPr marL="457200" indent="-457200" algn="l">
              <a:buFont typeface="Arial" panose="020B0604020202020204" pitchFamily="34" charset="0"/>
              <a:buChar char="•"/>
            </a:pPr>
            <a:r>
              <a:rPr lang="it-IT" dirty="0"/>
              <a:t>programma:</a:t>
            </a:r>
          </a:p>
          <a:p>
            <a:pPr marL="914400" lvl="1" indent="-457200" algn="l">
              <a:buFont typeface="Arial" panose="020B0604020202020204" pitchFamily="34" charset="0"/>
              <a:buChar char="•"/>
            </a:pPr>
            <a:r>
              <a:rPr lang="it-IT" sz="2400" dirty="0"/>
              <a:t>covid lungo: definizioni, selezione dei pazienti (25’: Emanuele Nicastri, specialista)</a:t>
            </a:r>
          </a:p>
          <a:p>
            <a:pPr marL="914400" lvl="1" indent="-457200" algn="l">
              <a:buFont typeface="Arial" panose="020B0604020202020204" pitchFamily="34" charset="0"/>
              <a:buChar char="•"/>
            </a:pPr>
            <a:r>
              <a:rPr lang="it-IT" sz="2400" dirty="0"/>
              <a:t>sindromi post covid: inquadramento, follow-up (25’: Giuseppe N. Bombardiere, MMG)</a:t>
            </a:r>
          </a:p>
          <a:p>
            <a:pPr marL="914400" lvl="1" indent="-457200" algn="l">
              <a:buFont typeface="Arial" panose="020B0604020202020204" pitchFamily="34" charset="0"/>
              <a:buChar char="•"/>
            </a:pPr>
            <a:r>
              <a:rPr lang="it-IT" sz="2400" dirty="0"/>
              <a:t>covid1-19- covid-22 cosa è cambiato? (25’: Antonio Pio D’Ingianna, MMG)</a:t>
            </a:r>
          </a:p>
          <a:p>
            <a:pPr marL="914400" lvl="1" indent="-457200" algn="l">
              <a:buFont typeface="Arial" panose="020B0604020202020204" pitchFamily="34" charset="0"/>
              <a:buChar char="•"/>
            </a:pPr>
            <a:r>
              <a:rPr lang="it-IT" sz="2400" dirty="0"/>
              <a:t>alcune esperienze della medicina generale (25’: Maurizio Pirro e Ivan Carrara, MMG)</a:t>
            </a:r>
          </a:p>
          <a:p>
            <a:pPr marL="914400" lvl="1" indent="-457200" algn="l">
              <a:buFont typeface="Arial" panose="020B0604020202020204" pitchFamily="34" charset="0"/>
              <a:buChar char="•"/>
            </a:pPr>
            <a:r>
              <a:rPr lang="it-IT" sz="2400" dirty="0"/>
              <a:t>discussioni d’aula (10’ )</a:t>
            </a:r>
          </a:p>
          <a:p>
            <a:pPr marL="342900" indent="-342900" algn="l">
              <a:buFont typeface="Arial" panose="020B0604020202020204" pitchFamily="34" charset="0"/>
              <a:buChar char="•"/>
            </a:pPr>
            <a:endParaRPr lang="en-US" dirty="0"/>
          </a:p>
        </p:txBody>
      </p:sp>
    </p:spTree>
    <p:extLst>
      <p:ext uri="{BB962C8B-B14F-4D97-AF65-F5344CB8AC3E}">
        <p14:creationId xmlns:p14="http://schemas.microsoft.com/office/powerpoint/2010/main" val="23872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6527421"/>
      </p:ext>
    </p:extLst>
  </p:cSld>
  <p:clrMapOvr>
    <a:masterClrMapping/>
  </p:clrMapOvr>
</p:sld>
</file>

<file path=ppt/theme/theme1.xml><?xml version="1.0" encoding="utf-8"?>
<a:theme xmlns:a="http://schemas.openxmlformats.org/drawingml/2006/main" name="Personalizza struttur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Personalizza struttur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e2bde87-6d6d-4c9e-9771-d290867d65b5">
      <Terms xmlns="http://schemas.microsoft.com/office/infopath/2007/PartnerControls"/>
    </lcf76f155ced4ddcb4097134ff3c332f>
    <TaxCatchAll xmlns="e7bbbdda-78bb-4fcb-886a-6279369ab02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1F62E031083AC345A803E93635C041FB" ma:contentTypeVersion="19" ma:contentTypeDescription="Creare un nuovo documento." ma:contentTypeScope="" ma:versionID="182d8bcea919ee12f2aa7ec0f38bc12a">
  <xsd:schema xmlns:xsd="http://www.w3.org/2001/XMLSchema" xmlns:xs="http://www.w3.org/2001/XMLSchema" xmlns:p="http://schemas.microsoft.com/office/2006/metadata/properties" xmlns:ns2="6e2bde87-6d6d-4c9e-9771-d290867d65b5" xmlns:ns3="e7bbbdda-78bb-4fcb-886a-6279369ab021" targetNamespace="http://schemas.microsoft.com/office/2006/metadata/properties" ma:root="true" ma:fieldsID="b5f99ded5c1bda76b6fb899de0101b2b" ns2:_="" ns3:_="">
    <xsd:import namespace="6e2bde87-6d6d-4c9e-9771-d290867d65b5"/>
    <xsd:import namespace="e7bbbdda-78bb-4fcb-886a-6279369ab02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2bde87-6d6d-4c9e-9771-d290867d65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Tag immagine" ma:readOnly="false" ma:fieldId="{5cf76f15-5ced-4ddc-b409-7134ff3c332f}" ma:taxonomyMulti="true" ma:sspId="8d5f0af2-2a09-4098-99be-8f7dc06f756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7bbbdda-78bb-4fcb-886a-6279369ab021" elementFormDefault="qualified">
    <xsd:import namespace="http://schemas.microsoft.com/office/2006/documentManagement/types"/>
    <xsd:import namespace="http://schemas.microsoft.com/office/infopath/2007/PartnerControls"/>
    <xsd:element name="SharedWithUsers" ma:index="18"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Condiviso con dettagli" ma:internalName="SharedWithDetails" ma:readOnly="true">
      <xsd:simpleType>
        <xsd:restriction base="dms:Note">
          <xsd:maxLength value="255"/>
        </xsd:restriction>
      </xsd:simpleType>
    </xsd:element>
    <xsd:element name="TaxCatchAll" ma:index="23" nillable="true" ma:displayName="Taxonomy Catch All Column" ma:hidden="true" ma:list="{5fd8b21b-3a67-4e09-bcbb-d4949f037a4c}" ma:internalName="TaxCatchAll" ma:showField="CatchAllData" ma:web="e7bbbdda-78bb-4fcb-886a-6279369ab0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3D0F68-8133-4CBE-B006-2D79273C124A}">
  <ds:schemaRefs>
    <ds:schemaRef ds:uri="http://schemas.microsoft.com/office/2006/metadata/properties"/>
    <ds:schemaRef ds:uri="http://schemas.microsoft.com/office/infopath/2007/PartnerControls"/>
    <ds:schemaRef ds:uri="6e2bde87-6d6d-4c9e-9771-d290867d65b5"/>
    <ds:schemaRef ds:uri="e7bbbdda-78bb-4fcb-886a-6279369ab021"/>
  </ds:schemaRefs>
</ds:datastoreItem>
</file>

<file path=customXml/itemProps2.xml><?xml version="1.0" encoding="utf-8"?>
<ds:datastoreItem xmlns:ds="http://schemas.openxmlformats.org/officeDocument/2006/customXml" ds:itemID="{73B3BEF0-B54D-4032-AA1D-239D1B358A38}"/>
</file>

<file path=customXml/itemProps3.xml><?xml version="1.0" encoding="utf-8"?>
<ds:datastoreItem xmlns:ds="http://schemas.openxmlformats.org/officeDocument/2006/customXml" ds:itemID="{A7732472-CF66-4C1D-941C-67782990A15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551</TotalTime>
  <Words>2108</Words>
  <Application>Microsoft Office PowerPoint</Application>
  <PresentationFormat>Widescreen</PresentationFormat>
  <Paragraphs>117</Paragraphs>
  <Slides>12</Slides>
  <Notes>9</Notes>
  <HiddenSlides>0</HiddenSlides>
  <MMClips>0</MMClips>
  <ScaleCrop>false</ScaleCrop>
  <HeadingPairs>
    <vt:vector size="6" baseType="variant">
      <vt:variant>
        <vt:lpstr>Caratteri utilizzati</vt:lpstr>
      </vt:variant>
      <vt:variant>
        <vt:i4>4</vt:i4>
      </vt:variant>
      <vt:variant>
        <vt:lpstr>Tema</vt:lpstr>
      </vt:variant>
      <vt:variant>
        <vt:i4>2</vt:i4>
      </vt:variant>
      <vt:variant>
        <vt:lpstr>Titoli diapositive</vt:lpstr>
      </vt:variant>
      <vt:variant>
        <vt:i4>12</vt:i4>
      </vt:variant>
    </vt:vector>
  </HeadingPairs>
  <TitlesOfParts>
    <vt:vector size="18" baseType="lpstr">
      <vt:lpstr>Arial</vt:lpstr>
      <vt:lpstr>Calibri</vt:lpstr>
      <vt:lpstr>Calibri Light</vt:lpstr>
      <vt:lpstr>Tahoma</vt:lpstr>
      <vt:lpstr>Personalizza struttura</vt:lpstr>
      <vt:lpstr>1_Personalizza struttura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Vito Trovato</dc:creator>
  <cp:lastModifiedBy>Daniela</cp:lastModifiedBy>
  <cp:revision>29</cp:revision>
  <dcterms:created xsi:type="dcterms:W3CDTF">2022-09-22T07:43:54Z</dcterms:created>
  <dcterms:modified xsi:type="dcterms:W3CDTF">2022-10-04T08:30:24Z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0x0101001F62E031083AC345A803E93635C041FB</vt:lpwstr>
  </property>
  <property fmtid="{D5CDD505-2E9C-101B-9397-08002B2CF9AE}" pid="3" name="MediaServiceImageTags">
    <vt:lpwstr/>
  </property>
</Properties>
</file>