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6" r:id="rId3"/>
  </p:sldMasterIdLst>
  <p:notesMasterIdLst>
    <p:notesMasterId r:id="rId36"/>
  </p:notesMasterIdLst>
  <p:sldIdLst>
    <p:sldId id="294" r:id="rId4"/>
    <p:sldId id="292"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1" r:id="rId25"/>
    <p:sldId id="282" r:id="rId26"/>
    <p:sldId id="283" r:id="rId27"/>
    <p:sldId id="284" r:id="rId28"/>
    <p:sldId id="289" r:id="rId29"/>
    <p:sldId id="286" r:id="rId30"/>
    <p:sldId id="287" r:id="rId31"/>
    <p:sldId id="288" r:id="rId32"/>
    <p:sldId id="290" r:id="rId33"/>
    <p:sldId id="296" r:id="rId34"/>
    <p:sldId id="29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3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A7D02-42BA-40CA-9D30-B76C65C910BE}" type="datetimeFigureOut">
              <a:rPr lang="en-US" smtClean="0"/>
              <a:t>10/7/2022</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5A6F9-5D8B-4D30-87FC-B7F48A65CB95}" type="slidenum">
              <a:rPr lang="en-US" smtClean="0"/>
              <a:t>‹N›</a:t>
            </a:fld>
            <a:endParaRPr lang="en-US"/>
          </a:p>
        </p:txBody>
      </p:sp>
    </p:spTree>
    <p:extLst>
      <p:ext uri="{BB962C8B-B14F-4D97-AF65-F5344CB8AC3E}">
        <p14:creationId xmlns:p14="http://schemas.microsoft.com/office/powerpoint/2010/main" val="3397344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18 dicembre 2020 il National Institute for Health and Care </a:t>
            </a:r>
            <a:r>
              <a:rPr lang="it-IT" dirty="0" err="1"/>
              <a:t>Excellence</a:t>
            </a:r>
            <a:r>
              <a:rPr lang="it-IT" dirty="0"/>
              <a:t> (NICE) ha chiesto lo sviluppo e la convalida di scale per valutare il covid lungo e, nel febbraio 2021, l'Organizzazione Mondiale della Sanità ha proposto un modulo standardizzato, sebbene non convalidato, per il follow-up dei pazienti dopo covid-19 acuto; la stessa FIMMG-METIS ha prodotto e pubblicato nel giugno 2021 un algoritmo per la gestione dei pazienti </a:t>
            </a:r>
            <a:r>
              <a:rPr lang="it-IT" dirty="0" err="1"/>
              <a:t>post-covid</a:t>
            </a:r>
            <a:r>
              <a:rPr lang="it-IT" dirty="0"/>
              <a:t> acuti nel territorio, ma , in realtà, al momento non esiste uno strumento completo, convalidato e affidabile per monitorare il decorso dei sintomi del long COVID, o condizione post-covid-19, o il suo impatto sulla vita dei pazienti</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a:t>
            </a:fld>
            <a:endParaRPr lang="en-US"/>
          </a:p>
        </p:txBody>
      </p:sp>
    </p:spTree>
    <p:extLst>
      <p:ext uri="{BB962C8B-B14F-4D97-AF65-F5344CB8AC3E}">
        <p14:creationId xmlns:p14="http://schemas.microsoft.com/office/powerpoint/2010/main" val="1983955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Proprio in base ai sintomi persistenti o alla comparsa di nuovi sintomi, naturalmente dopo una prima valutazione complessiva del paziente, così come descritto nel nostro algoritmo, possiamo inquadrare il nostro paziente in una o più delle cosiddette sindromi </a:t>
            </a:r>
            <a:r>
              <a:rPr lang="it-IT" dirty="0" err="1"/>
              <a:t>post-covid</a:t>
            </a:r>
            <a:r>
              <a:rPr lang="it-IT" dirty="0"/>
              <a:t>, che ora analizzeremo.</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3</a:t>
            </a:fld>
            <a:endParaRPr lang="en-US"/>
          </a:p>
        </p:txBody>
      </p:sp>
    </p:spTree>
    <p:extLst>
      <p:ext uri="{BB962C8B-B14F-4D97-AF65-F5344CB8AC3E}">
        <p14:creationId xmlns:p14="http://schemas.microsoft.com/office/powerpoint/2010/main" val="2432367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da stanchezza, caratterizzata da astenia, intensa sensazione di esaurimento, perdita di energie, debolezza e intolleranza all’esercizio, ma non necessariamente indotta da uno stress fisico e mentale e che non migliora con il riposo, descritta dal 9.7% all’82.9% dei casi, sovrapponibile alla sindrome da fatica cronica o encefalomielite mialgica (ME/CFS, è sicuramente quella più frequente</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4</a:t>
            </a:fld>
            <a:endParaRPr lang="en-US"/>
          </a:p>
        </p:txBody>
      </p:sp>
    </p:spTree>
    <p:extLst>
      <p:ext uri="{BB962C8B-B14F-4D97-AF65-F5344CB8AC3E}">
        <p14:creationId xmlns:p14="http://schemas.microsoft.com/office/powerpoint/2010/main" val="1086685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 abbiamo i risultati di uno studio di coorte ambi direzionale e longitudinale di individui sopravvissuti al ricovero in ospedale e dimessi dal </a:t>
            </a:r>
            <a:r>
              <a:rPr lang="it-IT" dirty="0" err="1"/>
              <a:t>Jin</a:t>
            </a:r>
            <a:r>
              <a:rPr lang="it-IT" dirty="0"/>
              <a:t> Yin-tan Hospital (Wuhan, Cina) tra il 7 gennaio e il 29 maggio 2020, che ha valutato lo stato di salute a 6 mesi ( 16 giugno-3 settembre 2020), 12 mesi (16 dicembre 2020-7 febbraio 2021) e 2 anni (16 novembre 2021-10 gennaio 2022) dopo l'insorgenza dei sintomi, utilizzando il test  di 6 minuti a piedi (6MWD), test di laboratorio e una serie di questionari su sintomi, salute mentale, qualità della vita correlata alla salute (</a:t>
            </a:r>
            <a:r>
              <a:rPr lang="it-IT" dirty="0" err="1"/>
              <a:t>HRQoL</a:t>
            </a:r>
            <a:r>
              <a:rPr lang="it-IT" dirty="0"/>
              <a:t>), ritorno al lavoro e uso dell'assistenza sanitaria dopo la dimissione;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5</a:t>
            </a:fld>
            <a:endParaRPr lang="en-US"/>
          </a:p>
        </p:txBody>
      </p:sp>
    </p:spTree>
    <p:extLst>
      <p:ext uri="{BB962C8B-B14F-4D97-AF65-F5344CB8AC3E}">
        <p14:creationId xmlns:p14="http://schemas.microsoft.com/office/powerpoint/2010/main" val="356157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quanto riguarda il follow-up, l’OMS propone, per tutti i soggetti con pregresso covid, una prima visita a 4-8 settimane, indipendentemente dalla persistenza o meno dei sintomi, quindi se i sintomi/segni persistono successivamente ogni 3 mesi per tutto il tempo necessario, mentre se  i sintomi non sono persistenti, successivamente dopo 6 mesi, se possibile. Anche per quanto riguarda la riabilitazione, ricordiamo che l’esercizio fisico è una parte importante del recupero, l’OMS la raccomanda a tutti i pazienti post covid ed ha, a tale proposito, pubblicato una guida, management riabilitativo per il recupero dalla malattia COVID-19, reperibile al seguente indirizzo: https://www.who.int/</a:t>
            </a:r>
            <a:r>
              <a:rPr lang="it-IT" dirty="0" err="1"/>
              <a:t>publications</a:t>
            </a:r>
            <a:r>
              <a:rPr lang="it-IT" dirty="0"/>
              <a:t>/m/item/support-for-rehabilitation-self-management-after-covid-19-related-illness.</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6</a:t>
            </a:fld>
            <a:endParaRPr lang="en-US"/>
          </a:p>
        </p:txBody>
      </p:sp>
    </p:spTree>
    <p:extLst>
      <p:ext uri="{BB962C8B-B14F-4D97-AF65-F5344CB8AC3E}">
        <p14:creationId xmlns:p14="http://schemas.microsoft.com/office/powerpoint/2010/main" val="2679209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cardiorespiratoria può essere caratterizzata da dispnea, con o senza intolleranza all’esercizio fisico e incapacità di prendere un respiro completo, 12.8-86%, tosse persistente, 2-59%, dolore al petto, 5-62%, palpitazioni e cardiopalmo, 9-68%, sincopi, 13%, aritmie, variazioni della pressione arteriosa, ma anche pericarditi e miocarditi e cardiopatia ischemica.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7</a:t>
            </a:fld>
            <a:endParaRPr lang="en-US"/>
          </a:p>
        </p:txBody>
      </p:sp>
    </p:spTree>
    <p:extLst>
      <p:ext uri="{BB962C8B-B14F-4D97-AF65-F5344CB8AC3E}">
        <p14:creationId xmlns:p14="http://schemas.microsoft.com/office/powerpoint/2010/main" val="275351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Uno studio (Long-</a:t>
            </a:r>
            <a:r>
              <a:rPr lang="it-IT" dirty="0" err="1"/>
              <a:t>term</a:t>
            </a:r>
            <a:r>
              <a:rPr lang="it-IT" dirty="0"/>
              <a:t> </a:t>
            </a:r>
            <a:r>
              <a:rPr lang="it-IT" dirty="0" err="1"/>
              <a:t>cardiovascular</a:t>
            </a:r>
            <a:r>
              <a:rPr lang="it-IT" dirty="0"/>
              <a:t> </a:t>
            </a:r>
            <a:r>
              <a:rPr lang="it-IT" dirty="0" err="1"/>
              <a:t>outcomes</a:t>
            </a:r>
            <a:r>
              <a:rPr lang="it-IT" dirty="0"/>
              <a:t> of COVID-19, </a:t>
            </a:r>
            <a:r>
              <a:rPr lang="it-IT" dirty="0" err="1"/>
              <a:t>Yan</a:t>
            </a:r>
            <a:r>
              <a:rPr lang="it-IT" dirty="0"/>
              <a:t> </a:t>
            </a:r>
            <a:r>
              <a:rPr lang="it-IT" dirty="0" err="1"/>
              <a:t>Xie</a:t>
            </a:r>
            <a:r>
              <a:rPr lang="it-IT" dirty="0"/>
              <a:t> et al. </a:t>
            </a:r>
            <a:r>
              <a:rPr lang="it-IT" dirty="0" err="1"/>
              <a:t>Nat</a:t>
            </a:r>
            <a:r>
              <a:rPr lang="it-IT" dirty="0"/>
              <a:t> </a:t>
            </a:r>
            <a:r>
              <a:rPr lang="it-IT" dirty="0" err="1"/>
              <a:t>Med</a:t>
            </a:r>
            <a:r>
              <a:rPr lang="it-IT" dirty="0"/>
              <a:t>. 2022; 28(3): 583–590), che ha coinvolto 153.760 persone con COVID-19, 5.637.647 controlli contemporanei e 5.859.411 controlli storici, della VHA (US </a:t>
            </a:r>
            <a:r>
              <a:rPr lang="it-IT" dirty="0" err="1"/>
              <a:t>Veterans</a:t>
            </a:r>
            <a:r>
              <a:rPr lang="it-IT" dirty="0"/>
              <a:t> Health Administration), ha dimostrato che i rischi e gli oneri di malattie cardiovascolari in 1 anno tra coloro che sopravvivono alla fase acuta di COVID-19 sono sostanziali e abbracciano diversi disturbi, inclusi eventi cerebrovascolari, aritmie, cardiopatie infiammatorie, cardiopatie ischemiche, insufficienza cardiaca, malattie tromboemboliche e altri disturbi cardiaci. I rischi erano evidenti indipendentemente da età, razza, sesso e altri fattori di rischio cardiovascolare, anche in persone senza alcuna malattia cardiovascolare pregressa, con un aumento graduale dai soggetti non ricoverati in ospedale a quelli ricoverati in terapia intensiva</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8</a:t>
            </a:fld>
            <a:endParaRPr lang="en-US"/>
          </a:p>
        </p:txBody>
      </p:sp>
    </p:spTree>
    <p:extLst>
      <p:ext uri="{BB962C8B-B14F-4D97-AF65-F5344CB8AC3E}">
        <p14:creationId xmlns:p14="http://schemas.microsoft.com/office/powerpoint/2010/main" val="3679749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Dispnea, tosse, dipendenza dall'ossigeno, difficoltà di svezzamento dalla ventilazione meccanica o NIV, alterazioni fibrotiche polmonari, ridotta capacità di diffusione e ridotta resistenza sono, invece, le sequele polmonari più comunemente osservate. La dispnea è il sintomo polmonare predominante,                                      con una prevalenza dal 40% al 50% a 100 giorni; circa il 6% dei pazienti continua a richiedere ossigeno supplementare al follow-up a 60 giorni e circa il 50% dei pazienti presenta almeno un reperto TC toracico anormale, ad es. opacità a vetro smerigliato o alterazioni fibrotiche, a 6 mesi . Il test di funzionalità polmonare più frequentemente alterato è la capacità di diffusione del monossido di carbonio (DLCO)ed il pattern più frequente osservato è di tipo restrittivo</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9</a:t>
            </a:fld>
            <a:endParaRPr lang="en-US"/>
          </a:p>
        </p:txBody>
      </p:sp>
    </p:spTree>
    <p:extLst>
      <p:ext uri="{BB962C8B-B14F-4D97-AF65-F5344CB8AC3E}">
        <p14:creationId xmlns:p14="http://schemas.microsoft.com/office/powerpoint/2010/main" val="1643317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compromissione della DLCO, direttamente correlata alla gravità della malattia, era presente nell’80% dei pazienti dimessi dopo ricovero in terapia intensiva e per malattia grave e dal 50% al 70% dopo tre mesi; mentre dopo una malattia grave, la compromissione variava dal 30% al 68% a 3 mesi; infine, sorprendentemente, anche tra i pazienti dopo malattia da lieve a moderata, è stata dimostrata una DLCO anormale in circa il 10%.  A un follow-up più lungo di 1 anno, sono stati riportati valori di DLCO &lt;80% dal 23% al 54% dei pazienti con COVID-19 acuto grave-critico. La capacità polmonare totale inferiore all'80% del previsto è diminuita tra i pazienti in condizioni critiche nel 39% a 6 mesi, ma era ancora considerevole al 29% a 12 mesi.</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10</a:t>
            </a:fld>
            <a:endParaRPr lang="en-US"/>
          </a:p>
        </p:txBody>
      </p:sp>
    </p:spTree>
    <p:extLst>
      <p:ext uri="{BB962C8B-B14F-4D97-AF65-F5344CB8AC3E}">
        <p14:creationId xmlns:p14="http://schemas.microsoft.com/office/powerpoint/2010/main" val="4220989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follow-up, che dovrà rispettare le scadenze raccomandate dall’OMS, potrà prevedere visita specialistica, cardiologica e/o pneumologica, spirometria, rx torace e/o tac toracica, ecocardiogramma E RMC. È raccomandata la riabilitazione cardiorespiratoria. Approcci non farmacologici inclusa la riabilitazione polmonare, esercizi di respirazione, e terapie alternative, come ad esempio terapia del canto, agopuntura, rotazione del corpo e stretching, sono state suggerite per migliorare la dispnea</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11</a:t>
            </a:fld>
            <a:endParaRPr lang="en-US"/>
          </a:p>
        </p:txBody>
      </p:sp>
    </p:spTree>
    <p:extLst>
      <p:ext uri="{BB962C8B-B14F-4D97-AF65-F5344CB8AC3E}">
        <p14:creationId xmlns:p14="http://schemas.microsoft.com/office/powerpoint/2010/main" val="101454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neuropsichiatrica può essere caratterizzata da mal di testa, alterazioni del gusto e dell’olfatto, difficoltà </a:t>
            </a:r>
            <a:r>
              <a:rPr lang="it-IT" dirty="0" err="1"/>
              <a:t>neurocognitive</a:t>
            </a:r>
            <a:r>
              <a:rPr lang="it-IT" dirty="0"/>
              <a:t> ('nebbia cerebrale', perdita di concentrazione o problemi di memoria), sintomi di neuropatia periferica (sensazione di punture di spilli e aghi ed intorpidimento), vertigini, aumentato rischio di Alzheimer e di Parkinson, insonnia, ansia, depressione, disturbo da stress post-traumatico, paranoia e delirio, soprattutto nelle popolazioni più anziane.</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12</a:t>
            </a:fld>
            <a:endParaRPr lang="en-US"/>
          </a:p>
        </p:txBody>
      </p:sp>
    </p:spTree>
    <p:extLst>
      <p:ext uri="{BB962C8B-B14F-4D97-AF65-F5344CB8AC3E}">
        <p14:creationId xmlns:p14="http://schemas.microsoft.com/office/powerpoint/2010/main" val="4060834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Questi sono i dati di uno studio di coorte retrospettivo, basato sull’analisi delle cartelle cliniche elettroniche di 236.379 sopravvissuti a COVID-19 che valuta gli esiti neurologici e psichiatrici a 6 mesi. Come si può vedere, è stata rilevata un'incidenza stimata dello 0,56%  per emorragia intracranica, del 2,10% per ischemia /ictus, 2,8% disturbi di nervi, radice nervosa o plesso, 0,47% malattie muscolari o della giunzione mioneurale, 0,67% per demenza e poco meno del 25% per disturbi dell’umore, ansia o disturbi psicotici</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13</a:t>
            </a:fld>
            <a:endParaRPr lang="en-US"/>
          </a:p>
        </p:txBody>
      </p:sp>
    </p:spTree>
    <p:extLst>
      <p:ext uri="{BB962C8B-B14F-4D97-AF65-F5344CB8AC3E}">
        <p14:creationId xmlns:p14="http://schemas.microsoft.com/office/powerpoint/2010/main" val="3077251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Naturalmente in caso di esacerbazione o comparsa ex novo di sintomi gravi, come ad esempio forte mal di testa, turbe cognitivo-comportamentali, sintomi da neuropatia periferica, bisogna considerare: vasculite, trombosi e demielinizzazione. Il follow-up potrà prevedere una visita specialistica neurologica e /o psichiatrica ed una tac e/o </a:t>
            </a:r>
            <a:r>
              <a:rPr lang="it-IT" dirty="0" err="1"/>
              <a:t>rm</a:t>
            </a:r>
            <a:r>
              <a:rPr lang="it-IT" dirty="0"/>
              <a:t> dell’encefalo</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14</a:t>
            </a:fld>
            <a:endParaRPr lang="en-US"/>
          </a:p>
        </p:txBody>
      </p:sp>
    </p:spTree>
    <p:extLst>
      <p:ext uri="{BB962C8B-B14F-4D97-AF65-F5344CB8AC3E}">
        <p14:creationId xmlns:p14="http://schemas.microsoft.com/office/powerpoint/2010/main" val="2147171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gastrointestinale è caratterizzata da vomito, diarrea, dolori addominali e anoressia e ridotto appetito, soprattutto nella popolazione più anziana.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15</a:t>
            </a:fld>
            <a:endParaRPr lang="en-US"/>
          </a:p>
        </p:txBody>
      </p:sp>
    </p:spTree>
    <p:extLst>
      <p:ext uri="{BB962C8B-B14F-4D97-AF65-F5344CB8AC3E}">
        <p14:creationId xmlns:p14="http://schemas.microsoft.com/office/powerpoint/2010/main" val="213395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Studi effettuati con l’ausilio della risonanza magnetica multiorgano dimostrano che, a due-tre mesi dall’esordio della malattia, il fegato è interessato nel 10% dei casi.  I danni epatici, con disfunzione epatica ed alterazioni delle vie biliari, sarebbero associati a un maggiore rischio di sviluppare malattie metaboliche del fegato come la steatosi epatica non alcolica (NAFLD), soprattutto nei casi di malattia più severa. A volte può esserci anche il coinvolgimento del pancreas,17%, generalmente moderato, che però, nei casi più gravi, può essere anche pericoloso per la vita. Alcuni studi hanno rilevato che SARS-CoV-2 potrebbe indurre il diabete, anche se non è ancora chiaro se questo possa essere un diabete di tipo fulminante, un diabete autoimmune o un'iperglicemia transitoria di nuova insorgenza; sono state osservate anomalie glicemiche fino a 2 mesi dopo le dimissioni. peraltro, altri studi a lungo termine hanno riportato che la prevalenza della </a:t>
            </a:r>
            <a:r>
              <a:rPr lang="it-IT" dirty="0" err="1"/>
              <a:t>disglicemia</a:t>
            </a:r>
            <a:r>
              <a:rPr lang="it-IT" dirty="0"/>
              <a:t> è tornata alle frequenze </a:t>
            </a:r>
            <a:r>
              <a:rPr lang="it-IT" dirty="0" err="1"/>
              <a:t>pre</a:t>
            </a:r>
            <a:r>
              <a:rPr lang="it-IT" dirty="0"/>
              <a:t>-ricovero nella maggior parte dei pazienti guariti. Il follow-up potrà prevedere esami di funzionalità epatica e pancreatica, controllo glicemico, visita specialistica endocrinologica/ </a:t>
            </a:r>
          </a:p>
          <a:p>
            <a:r>
              <a:rPr lang="it-IT" dirty="0"/>
              <a:t>diabetologica e/o epatologica, </a:t>
            </a:r>
            <a:r>
              <a:rPr lang="it-IT" dirty="0" err="1"/>
              <a:t>rm</a:t>
            </a:r>
            <a:r>
              <a:rPr lang="it-IT" dirty="0"/>
              <a:t> ed </a:t>
            </a:r>
            <a:r>
              <a:rPr lang="it-IT" dirty="0" err="1"/>
              <a:t>elastometria</a:t>
            </a:r>
            <a:r>
              <a:rPr lang="it-IT" dirty="0"/>
              <a:t> epatica.</a:t>
            </a:r>
          </a:p>
          <a:p>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16</a:t>
            </a:fld>
            <a:endParaRPr lang="en-US"/>
          </a:p>
        </p:txBody>
      </p:sp>
    </p:spTree>
    <p:extLst>
      <p:ext uri="{BB962C8B-B14F-4D97-AF65-F5344CB8AC3E}">
        <p14:creationId xmlns:p14="http://schemas.microsoft.com/office/powerpoint/2010/main" val="1229767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muscoloscheletrica è caratterizzata da stanchezza, dolori articolari e mialgia, per lo più diffusi, e debolezza muscolare scheletrica con scarse prestazioni fisiche e difficoltà nello svolgimento delle attività della vita quotidiana e del lavoro. Può essere legata anche alle cure prolungate in terapia intensiva, a problemi neurologici, a miopatia ed a squilibrio elettrolitico.</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17</a:t>
            </a:fld>
            <a:endParaRPr lang="en-US"/>
          </a:p>
        </p:txBody>
      </p:sp>
    </p:spTree>
    <p:extLst>
      <p:ext uri="{BB962C8B-B14F-4D97-AF65-F5344CB8AC3E}">
        <p14:creationId xmlns:p14="http://schemas.microsoft.com/office/powerpoint/2010/main" val="1785287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questa diapositiva abbiamo i dati di uno studio pubblicato ad ottobre 2021, che ha analizzato i sintomi reumatologici/muscoloscheletrici nei sopravvissuti al COVID-19 ospedalizzati, a 3 e 6 mesi dalla dimissione. Generalmente regredisce durante il </a:t>
            </a:r>
            <a:r>
              <a:rPr lang="it-IT" dirty="0" err="1"/>
              <a:t>follow-upo</a:t>
            </a:r>
            <a:r>
              <a:rPr lang="it-IT" dirty="0"/>
              <a:t>, che potrà prevedere visita specialistica reumatologica, ortopedica e fisiatrica. Si raccomanda idoneo programma di riabilitazione funzionale.</a:t>
            </a:r>
          </a:p>
          <a:p>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18</a:t>
            </a:fld>
            <a:endParaRPr lang="en-US"/>
          </a:p>
        </p:txBody>
      </p:sp>
    </p:spTree>
    <p:extLst>
      <p:ext uri="{BB962C8B-B14F-4D97-AF65-F5344CB8AC3E}">
        <p14:creationId xmlns:p14="http://schemas.microsoft.com/office/powerpoint/2010/main" val="1979928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tromboembolica, 1-2,5 %, è caratterizzata da aumento abnorme di citochine </a:t>
            </a:r>
            <a:r>
              <a:rPr lang="it-IT" dirty="0" err="1"/>
              <a:t>proinfiammatorie</a:t>
            </a:r>
            <a:r>
              <a:rPr lang="it-IT" dirty="0"/>
              <a:t>, che favoriscono l’attivazione della coagulazione e la disfunzione endoteliale con conseguente  aumento del rischio di trombosi venosa e arteriosa; è parzialmente riflessa da livelli aumentati di D-dimero ed è favorita dagli stili di vita sedentari, intrinseci alla ridotta attività fisica imposta dalla pandemia</a:t>
            </a:r>
          </a:p>
          <a:p>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19</a:t>
            </a:fld>
            <a:endParaRPr lang="en-US"/>
          </a:p>
        </p:txBody>
      </p:sp>
    </p:spTree>
    <p:extLst>
      <p:ext uri="{BB962C8B-B14F-4D97-AF65-F5344CB8AC3E}">
        <p14:creationId xmlns:p14="http://schemas.microsoft.com/office/powerpoint/2010/main" val="2474612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Uno studio, condotto in Svezia, pubblicato il 6 aprile 2022, che ha analizzato 1 057 174, di cui 517.434, 49% maschi e  539.740, 51%, femmine, risultati positivi al SARS-CoV-2 tra il 1° febbraio 2020 e il 25 maggio 2021 , abbinate per età, sesso e contea di residenza a 4 076 342 partecipanti di controllo, ha rilevato un rischio assoluto tra i pazienti con covid-19 rispetto ai controlli, per la trombosi venosa profonda di  0,039%, 401 eventi, vs 0,007% , 267 eventi, senza differenze significative tra maschi e femminine,  per l’embolia polmonare di 0,17%, 1761 eventi, vs  0,004% , 171 eventi, con incidenza maggiore nei maschi rispetto alle femmine e per sanguinamento 0,101%, 1002 eventi vs  0,04%, 1292 eventi, anche in questo caso con incidenza maggiore nei maschi rispetto alle femmine. È stato registrato, inoltre, un aumento del rischio di una prima trombosi venosa profonda fino a tre mesi dopo il covid-19, embolia polmonare fino a sei mesi e un evento emorragico fino a due mesi, con il rischio di embolia polmonare nella fase acuta particolarmente elevato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20</a:t>
            </a:fld>
            <a:endParaRPr lang="en-US"/>
          </a:p>
        </p:txBody>
      </p:sp>
    </p:spTree>
    <p:extLst>
      <p:ext uri="{BB962C8B-B14F-4D97-AF65-F5344CB8AC3E}">
        <p14:creationId xmlns:p14="http://schemas.microsoft.com/office/powerpoint/2010/main" val="3767368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quanto riguarda la sindrome autoimmunitaria, molti hanno ipotizzato che la persistenza dei sintomi, che caratterizza il long covid sia legata ad una reazione autoimmune, indotta dallo sconvolgimento che il virus SARS-CoV-2 porta nel sistema immunitario. A favore di tale ipotesi, uno </a:t>
            </a:r>
            <a:r>
              <a:rPr lang="it-IT" dirty="0" err="1"/>
              <a:t>studiopubblicato</a:t>
            </a:r>
            <a:r>
              <a:rPr lang="it-IT" dirty="0"/>
              <a:t> sulla rivista Clinical &amp; </a:t>
            </a:r>
            <a:r>
              <a:rPr lang="it-IT" dirty="0" err="1"/>
              <a:t>Experimental</a:t>
            </a:r>
            <a:r>
              <a:rPr lang="it-IT" dirty="0"/>
              <a:t> </a:t>
            </a:r>
            <a:r>
              <a:rPr lang="it-IT" dirty="0" err="1"/>
              <a:t>Immunology</a:t>
            </a:r>
            <a:r>
              <a:rPr lang="it-IT" dirty="0"/>
              <a:t>, nel 2021, condotto dagli immunologi dell’Università di Birmingham, in Gran Bretagna, che ha messo a confronto la presenza di autoanticorpi  in 84 persone, di cui 25 ricoverati in terapia intensiva per Covid-19, 35 che avevano superato la terapia intensiva ed erano tornati a casa e 24 lavoratori del settore sanitario che avevano avuto una malattia lieve e non erano stati ricoverati, con quelli presenti in 32 persone ricoverate per altre patologie, ha dimostrato che  le persone infettate dal virus SARS-CoV-2 presentavano più spesso autoanticorpi rispetto a chi aveva avuto altre patologie, e la differenza era ancora visibile sei mesi dopo la fase acuta. In particolare,  il 60% dei pazienti  in terapia intensiva presentava autoanticorpi, di cui  il 41%  contro le cellule della cute ed 17% contro antigeni delle ossa; il 77%  di quelli che avevano superato la terapia intensiva, analizzati sei mesi dopo, aveva autoanticorpi, nel 19% contro la cute, nel 19% contro le ossa, nel 28% contro cellule del cuore e nel 31% contro la muscolatura liscia; infine, il 54% di quelli che avevano avuto una malattia lieve, controllati da uno a tre mesi dopo la guarigione, aveva autoanticorpi, nel 25% contro la cute, nel 17% contro i muscoli lisci, nell’8% contro i neutrofili citoplasmatici (ANCA) e nel 4%  contro le cellule della parete gastrica, di solito associati ad anemia e gastrite. Il 41% dei soggetti analizzati durante il ricovero per altri motivi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21</a:t>
            </a:fld>
            <a:endParaRPr lang="en-US"/>
          </a:p>
        </p:txBody>
      </p:sp>
    </p:spTree>
    <p:extLst>
      <p:ext uri="{BB962C8B-B14F-4D97-AF65-F5344CB8AC3E}">
        <p14:creationId xmlns:p14="http://schemas.microsoft.com/office/powerpoint/2010/main" val="721591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 abbiamo i risultati di uno studio di Paul </a:t>
            </a:r>
            <a:r>
              <a:rPr lang="it-IT" dirty="0" err="1"/>
              <a:t>Bastard</a:t>
            </a:r>
            <a:r>
              <a:rPr lang="it-IT" dirty="0"/>
              <a:t> ed altri secondo cui la neutralizzazione degli IFN di tipo I da parte degli auto-Ab, alla base del COVID-19 critico, compromette l'attivazione della via reattiva a valle; in altri termini, in questi pazienti, l'autoimmunità adattativa compromette l'immunità antivirale innata e intrinseca. Come si può vedere in questa figura almeno 101 dei 987 pazienti con polmonite da COVID-19, potenzialmente letale, avevano autoanticorpi (auto-Abs) neutralizzanti gli interferoni di tipo I all'inizio della malattia critica. Questi autoanticorpi impediscono il legame degli interferoni con i loro recettori e, quindi, l’attivazione della trasduzione dei segnali fosforilati e della trascrizione con conseguente mancata produzione dei geni stimolati dagli interferoni. In effetti, questi autoanticorpi sono in grado di neutralizzare la capacità dei corrispondenti IFN di tipo I di bloccare l'infezione da SARS-CoV-2 in vitro e non sono stati trovati in 663 individui con infezione da SARS-CoV-2 asintomatica o lieve ed erano presenti solo in 4 su 1227 individui sani.</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22</a:t>
            </a:fld>
            <a:endParaRPr lang="en-US"/>
          </a:p>
        </p:txBody>
      </p:sp>
    </p:spTree>
    <p:extLst>
      <p:ext uri="{BB962C8B-B14F-4D97-AF65-F5344CB8AC3E}">
        <p14:creationId xmlns:p14="http://schemas.microsoft.com/office/powerpoint/2010/main" val="560290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quanto riguarda la sindrome genitourinaria, uno studio condotto da un team di ricercatori della Washington University di St. Louis  evidenzia come i soggetti affetti da long covid presentino un maggiore rischio, 25%, di sviluppare problemi renali; in particolare, circa il 5% di pazienti long-Covid ha sviluppato un calo di circa il 30% nella velocità di filtrazione glomerulare; altri segni di compromissione renale sono rappresentati da proteinuria ed ematuria; ricordiamo, inoltre, difficoltà di eiaculazione, presente nel 2,63% dei casi e riduzione della libido nel 2,36%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23</a:t>
            </a:fld>
            <a:endParaRPr lang="en-US"/>
          </a:p>
        </p:txBody>
      </p:sp>
    </p:spTree>
    <p:extLst>
      <p:ext uri="{BB962C8B-B14F-4D97-AF65-F5344CB8AC3E}">
        <p14:creationId xmlns:p14="http://schemas.microsoft.com/office/powerpoint/2010/main" val="1402385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La </a:t>
            </a:r>
            <a:r>
              <a:rPr lang="en-US" dirty="0" err="1"/>
              <a:t>sindrome</a:t>
            </a:r>
            <a:r>
              <a:rPr lang="en-US" dirty="0"/>
              <a:t> </a:t>
            </a:r>
            <a:r>
              <a:rPr lang="en-US" dirty="0" err="1"/>
              <a:t>dermatologica</a:t>
            </a:r>
            <a:r>
              <a:rPr lang="en-US" dirty="0"/>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la cui prevalenza è del 20% circa,  si può manifestare con  lesioni simili a geloni alle estremità, 40,2%,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maculopapulari</a:t>
            </a:r>
            <a:r>
              <a:rPr lang="it-IT" sz="1800" dirty="0">
                <a:effectLst/>
                <a:latin typeface="Calibri" panose="020F0502020204030204" pitchFamily="34" charset="0"/>
                <a:ea typeface="Calibri" panose="020F0502020204030204" pitchFamily="34" charset="0"/>
                <a:cs typeface="Times New Roman" panose="02020603050405020304" pitchFamily="18" charset="0"/>
              </a:rPr>
              <a:t>, 22,7%,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orticarioidi</a:t>
            </a:r>
            <a:r>
              <a:rPr lang="it-IT" sz="1800" dirty="0">
                <a:effectLst/>
                <a:latin typeface="Calibri" panose="020F0502020204030204" pitchFamily="34" charset="0"/>
                <a:ea typeface="Calibri" panose="020F0502020204030204" pitchFamily="34" charset="0"/>
                <a:cs typeface="Times New Roman" panose="02020603050405020304" pitchFamily="18" charset="0"/>
              </a:rPr>
              <a:t>, 8,9% e vescicolari, 6,4%. Un altro studio  riportava la caduta dei capelli nel 28,6%,  più frequente nelle femmine rispetto ai maschi, peraltro, la sua prevalenza è aumentata nel tempo con l'8% e il 15% dei partecipanti che lo hanno segnalato rispettivamente a 2 mesi e 1 anno dopo l'esordio </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24</a:t>
            </a:fld>
            <a:endParaRPr lang="en-US"/>
          </a:p>
        </p:txBody>
      </p:sp>
    </p:spTree>
    <p:extLst>
      <p:ext uri="{BB962C8B-B14F-4D97-AF65-F5344CB8AC3E}">
        <p14:creationId xmlns:p14="http://schemas.microsoft.com/office/powerpoint/2010/main" val="22081508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sindrome infiammatoria </a:t>
            </a:r>
            <a:r>
              <a:rPr lang="it-IT" dirty="0" err="1"/>
              <a:t>multisistemica</a:t>
            </a:r>
            <a:r>
              <a:rPr lang="it-IT" dirty="0"/>
              <a:t> (MIS) è una condizione rara ma grave, caratterizzata dalla presenza di infiammazione sistemica e disfunzione endoteliale. Viene definita MIS-C se interessa persone di età inferiore a 21 anni e MIS-A se interessa persone di età pari o superiore a 21 anni. Colpisce maggiormente i bambini (MIS-C), con una prevalenza del 5% circa, più frequente sotto un anno di età, 10,6%, rispetto ai bambini di età pari o superiore a 16 aa, 3%, anche se gli esiti gravi sono più probabili negli adulti (MIS-A) a causa delle differenze nel sistema immunitario probabilmente a causa di una minore espressione del recettore virale ACE2 nelle cellule epiteliali delle vie aeree pediatriche o una risposta immunitaria innata più robusta nei bambini, nonché della maggiore probabilità di condizioni mediche sottostanti</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25</a:t>
            </a:fld>
            <a:endParaRPr lang="en-US"/>
          </a:p>
        </p:txBody>
      </p:sp>
    </p:spTree>
    <p:extLst>
      <p:ext uri="{BB962C8B-B14F-4D97-AF65-F5344CB8AC3E}">
        <p14:creationId xmlns:p14="http://schemas.microsoft.com/office/powerpoint/2010/main" val="44624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Prima di concludere, vorrei ricordare che nel corso del follow-up, i diari ed i calendari dei pazienti potrebbero essere utili per documentare i cambiamenti nelle condizioni di salute e la gravità dei sintomi, soprattutto in relazione a potenziali fattori scatenanti come lo sforzo fisico e cognitivo, gli alimenti, le mestruazioni e i trattamenti farmacologici e non (CDC, centers for </a:t>
            </a:r>
            <a:r>
              <a:rPr lang="it-IT" dirty="0" err="1"/>
              <a:t>disease</a:t>
            </a:r>
            <a:r>
              <a:rPr lang="it-IT" dirty="0"/>
              <a:t> control and </a:t>
            </a:r>
            <a:r>
              <a:rPr lang="it-IT" dirty="0" err="1"/>
              <a:t>prevention</a:t>
            </a:r>
            <a:r>
              <a:rPr lang="it-IT" dirty="0"/>
              <a:t>, Management of </a:t>
            </a:r>
            <a:r>
              <a:rPr lang="it-IT" dirty="0" err="1"/>
              <a:t>Post-COVID</a:t>
            </a:r>
            <a:r>
              <a:rPr lang="it-IT" dirty="0"/>
              <a:t> </a:t>
            </a:r>
            <a:r>
              <a:rPr lang="it-IT" dirty="0" err="1"/>
              <a:t>Conditions</a:t>
            </a:r>
            <a:r>
              <a:rPr lang="it-IT" dirty="0"/>
              <a:t> </a:t>
            </a:r>
            <a:r>
              <a:rPr lang="it-IT" dirty="0" err="1"/>
              <a:t>Evaluating</a:t>
            </a:r>
            <a:r>
              <a:rPr lang="it-IT" dirty="0"/>
              <a:t> and </a:t>
            </a:r>
            <a:r>
              <a:rPr lang="it-IT" dirty="0" err="1"/>
              <a:t>Caring</a:t>
            </a:r>
            <a:r>
              <a:rPr lang="it-IT" dirty="0"/>
              <a:t> for </a:t>
            </a:r>
            <a:r>
              <a:rPr lang="it-IT" dirty="0" err="1"/>
              <a:t>Patients</a:t>
            </a:r>
            <a:r>
              <a:rPr lang="it-IT" dirty="0"/>
              <a:t> with </a:t>
            </a:r>
            <a:r>
              <a:rPr lang="it-IT" dirty="0" err="1"/>
              <a:t>Post-COVID</a:t>
            </a:r>
            <a:r>
              <a:rPr lang="it-IT" dirty="0"/>
              <a:t> </a:t>
            </a:r>
            <a:r>
              <a:rPr lang="it-IT" dirty="0" err="1"/>
              <a:t>Conditions</a:t>
            </a:r>
            <a:r>
              <a:rPr lang="it-IT" dirty="0"/>
              <a:t>: Interim </a:t>
            </a:r>
            <a:r>
              <a:rPr lang="it-IT" dirty="0" err="1"/>
              <a:t>Guidance</a:t>
            </a:r>
            <a:r>
              <a:rPr lang="it-IT" dirty="0"/>
              <a:t>).</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26</a:t>
            </a:fld>
            <a:endParaRPr lang="en-US"/>
          </a:p>
        </p:txBody>
      </p:sp>
    </p:spTree>
    <p:extLst>
      <p:ext uri="{BB962C8B-B14F-4D97-AF65-F5344CB8AC3E}">
        <p14:creationId xmlns:p14="http://schemas.microsoft.com/office/powerpoint/2010/main" val="32986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Vorrei concludere con questi dati: alle ore 17:13 del  20 settembre scorso sono stati registrati, a livello globale, 609.848.852 casi confermati di COVID-19 e secondo l'Office for National </a:t>
            </a:r>
            <a:r>
              <a:rPr lang="it-IT" dirty="0" err="1"/>
              <a:t>Statistics</a:t>
            </a:r>
            <a:r>
              <a:rPr lang="it-IT" dirty="0"/>
              <a:t> del Regno Unito, circa il 10% di loro sperimenterà la malattia post COVID-19 o "covid lungo" Possiamo affermare, quindi,  che l’impatto multiorgano del covid-19  e l’ampio carico globale di casi in tutto il mondo suggeriscono che, nonostante la maggior parte delle conseguenze in giovani adulti precedentemente sani sono di natura transitoria e nonostante analisi dei ricercatori del </a:t>
            </a:r>
            <a:r>
              <a:rPr lang="it-IT" dirty="0" err="1"/>
              <a:t>King’s</a:t>
            </a:r>
            <a:r>
              <a:rPr lang="it-IT" dirty="0"/>
              <a:t> College di Londra, pubblicata in una lettera su The Lancet il 18 giugno 2022, rivelano che  l’infezione con la variante Omicron si associa ad un minor rischio di Long COVID rispetto all’infezione con la variante Delta, la grande diffusione di Omicron e la sua maggior contagiosità, rispetto alla variante Delta, lasciano presagire la possibilità che in futuro ci troveremo ad affrontare un’ondata continua di conseguenze del long covid, con importanti danni residui nella funzione multiorgano, particolarmente  riduzione persistente della funzione polmonare e cardiaca  e  conseguenze mentali e neurologiche, compresa la sindrome da fatica post-virale</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27</a:t>
            </a:fld>
            <a:endParaRPr lang="en-US"/>
          </a:p>
        </p:txBody>
      </p:sp>
    </p:spTree>
    <p:extLst>
      <p:ext uri="{BB962C8B-B14F-4D97-AF65-F5344CB8AC3E}">
        <p14:creationId xmlns:p14="http://schemas.microsoft.com/office/powerpoint/2010/main" val="1474003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Sicuramente queste persone sono a più alto rischio di morte, hanno maggiori probabilità di utilizzare risorse sanitarie e mostrano segni e sintomi correlati ad uno scarso benessere generale. Quindi, assodato che l'assistenza ai pazienti con COVID-19 non si conclude al momento della risoluzione dell’episodio acuto e che necessita di una cooperazione interdisciplinare in ambito ambulatoriale, è fondamentale che i sistemi sanitari riconoscano la necessità di istituire team dedicati al COVID-19, in cui MMG e specialisti di più discipline siano in grado di fornire cure integrate.</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28</a:t>
            </a:fld>
            <a:endParaRPr lang="en-US"/>
          </a:p>
        </p:txBody>
      </p:sp>
    </p:spTree>
    <p:extLst>
      <p:ext uri="{BB962C8B-B14F-4D97-AF65-F5344CB8AC3E}">
        <p14:creationId xmlns:p14="http://schemas.microsoft.com/office/powerpoint/2010/main" val="1781747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Ricordiamo, a tale proposito, che il 9 febbraio 2022, l’ISS ha dato il via a un progetto nazionale, in cui sono coinvolti gli enti di 3 regioni: ARS Toscana, </a:t>
            </a:r>
            <a:r>
              <a:rPr lang="it-IT" dirty="0" err="1"/>
              <a:t>Aress</a:t>
            </a:r>
            <a:r>
              <a:rPr lang="it-IT" dirty="0"/>
              <a:t> Puglia, Azienda Sanitaria Universitaria Friuli Centrale, Rete delle Neuroscienze e Neuroriabilitazione (rete degli IRCCS), Rete Aging (rete degli IRCCS), Associazione Rete Cardiologica (rete degli IRCCS), Università Cattolica del Sacro Cuore, che coordinati dall’Istituto Superiore di Sanità, metteranno in relazione, per due anni, i centri clinici, favorendo la condivisione di “buone pratiche”, per identificare, monitorare e trovare soluzioni,  per le  persone colpite da Long-COVID. I centri attualmente individuati in Italia sono 113 e possono essere visualizzati al seguente link: https://www.iss.it/</a:t>
            </a:r>
            <a:r>
              <a:rPr lang="it-IT" dirty="0" err="1"/>
              <a:t>documents</a:t>
            </a:r>
            <a:r>
              <a:rPr lang="it-IT" dirty="0"/>
              <a:t>/20126/0/File+centri+censimento+per+sito+14+giugno+%282%29.pdf/7679207c-ccd1-9c27-de8a-b73b22a56c7c?t=1662714698194. Le uniche regioni ad esserne sprovviste sono Basilicata, Sardegna e Valle d’Aosta;  peraltro, i servizi offerti nei vari centri sono molto disomogenei e solo alcuni presentano un’equipe multidisciplinare, mentre in altre l’intervento è mono specialistico e lo  specialista di riferimento non è sempre lo stesso, a volte può essere il medico internista, altre volte il geriatra o l’infettivologo</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29</a:t>
            </a:fld>
            <a:endParaRPr lang="en-US"/>
          </a:p>
        </p:txBody>
      </p:sp>
    </p:spTree>
    <p:extLst>
      <p:ext uri="{BB962C8B-B14F-4D97-AF65-F5344CB8AC3E}">
        <p14:creationId xmlns:p14="http://schemas.microsoft.com/office/powerpoint/2010/main" val="3298142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Ricordiamo, infine, che l’unico modo conosciuto, ad oggi, per prevenire il long covid è prevenire l’infezione e, quantunque, i vaccini che abbiamo attualmente mirano a prevenire malattie gravi e morte, pur non essendo altrettanto efficaci contro le infezioni, dovrebbero, comunque, avere un effetto protettivo. Di fatti, dati emergenti suggeriscono che i pazienti che hanno ricevuto la vaccinazione contro COVID-19 e hanno sviluppato la malattia hanno meno probabilità di avere sintomi per più di un mese (https://www.who.int/srilanka/news/detail/16-10-2021-post-covid-19-condition</a:t>
            </a:r>
            <a:endParaRPr lang="en-US" dirty="0"/>
          </a:p>
        </p:txBody>
      </p:sp>
      <p:sp>
        <p:nvSpPr>
          <p:cNvPr id="4" name="Segnaposto numero diapositiva 3"/>
          <p:cNvSpPr>
            <a:spLocks noGrp="1"/>
          </p:cNvSpPr>
          <p:nvPr>
            <p:ph type="sldNum" sz="quarter" idx="5"/>
          </p:nvPr>
        </p:nvSpPr>
        <p:spPr/>
        <p:txBody>
          <a:bodyPr/>
          <a:lstStyle/>
          <a:p>
            <a:fld id="{2BE5A6F9-5D8B-4D30-87FC-B7F48A65CB95}" type="slidenum">
              <a:rPr lang="en-US" smtClean="0"/>
              <a:t>30</a:t>
            </a:fld>
            <a:endParaRPr lang="en-US"/>
          </a:p>
        </p:txBody>
      </p:sp>
    </p:spTree>
    <p:extLst>
      <p:ext uri="{BB962C8B-B14F-4D97-AF65-F5344CB8AC3E}">
        <p14:creationId xmlns:p14="http://schemas.microsoft.com/office/powerpoint/2010/main" val="3363721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tif"/><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tif"/><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6937F9-3A07-943B-B111-A78CDBAC9A0F}"/>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a:p>
        </p:txBody>
      </p:sp>
      <p:sp>
        <p:nvSpPr>
          <p:cNvPr id="3" name="Sottotitolo 2">
            <a:extLst>
              <a:ext uri="{FF2B5EF4-FFF2-40B4-BE49-F238E27FC236}">
                <a16:creationId xmlns:a16="http://schemas.microsoft.com/office/drawing/2014/main" id="{C1D78567-08AD-CD3A-72A7-57D7F0B777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Segnaposto data 3">
            <a:extLst>
              <a:ext uri="{FF2B5EF4-FFF2-40B4-BE49-F238E27FC236}">
                <a16:creationId xmlns:a16="http://schemas.microsoft.com/office/drawing/2014/main" id="{766E11B6-A00F-7803-CBEA-CA3D7E9BED2C}"/>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F1772F40-667E-4404-25F0-F6C7768ACB99}"/>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5DDFF09A-5A58-988E-AC68-9896C0F02E6F}"/>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134495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BFEE47-2BCC-E056-CEA1-6B477F6260E1}"/>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3270FAD3-7F9D-9CC3-D8B1-6DDC6593D11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5D3CE9FF-5C09-5357-7672-9B67582F2DCD}"/>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96924019-02BF-2FB5-2F4A-F4DE3C3B5F1C}"/>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A9229965-6CE8-AF65-2A3E-A0E1964D95F2}"/>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894250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62C8A4-EECF-5F49-0D03-7509A8ABF58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BAC15C71-2790-9E2F-DA78-BD858440EF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A5E988CF-CB7D-2D62-2026-6C583532961D}"/>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DED054F6-D808-8B2F-97FF-C15AD432BBA9}"/>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A12ADE14-1F62-0FC8-4111-29993B673F0B}"/>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844045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656A3B-7A40-8282-C7DB-9558E58A4F6F}"/>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5297B318-4EC4-4787-A5CA-D88DBB21D74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a:extLst>
              <a:ext uri="{FF2B5EF4-FFF2-40B4-BE49-F238E27FC236}">
                <a16:creationId xmlns:a16="http://schemas.microsoft.com/office/drawing/2014/main" id="{998CDFE3-04D8-7508-7197-9104A9A1390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a:extLst>
              <a:ext uri="{FF2B5EF4-FFF2-40B4-BE49-F238E27FC236}">
                <a16:creationId xmlns:a16="http://schemas.microsoft.com/office/drawing/2014/main" id="{92151FC2-02E4-61AD-5947-3047FD15A51C}"/>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6" name="Segnaposto piè di pagina 5">
            <a:extLst>
              <a:ext uri="{FF2B5EF4-FFF2-40B4-BE49-F238E27FC236}">
                <a16:creationId xmlns:a16="http://schemas.microsoft.com/office/drawing/2014/main" id="{1B8E4ED8-F46C-77A6-008C-3D8F208652B8}"/>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11087B8B-6126-2FEB-562E-ADE754AF607D}"/>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135945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3D380A-6835-AD47-0A78-2340C1725CE4}"/>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E36FFC7D-F14B-780A-CB8A-5898A0981D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A63C16E5-9772-6C19-E5B7-FBF95849310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a:extLst>
              <a:ext uri="{FF2B5EF4-FFF2-40B4-BE49-F238E27FC236}">
                <a16:creationId xmlns:a16="http://schemas.microsoft.com/office/drawing/2014/main" id="{E70FF202-2BFD-346F-CFDB-D491A4CE35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A7A01D2-C656-D6D9-B0E4-64B7E2810CA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a:extLst>
              <a:ext uri="{FF2B5EF4-FFF2-40B4-BE49-F238E27FC236}">
                <a16:creationId xmlns:a16="http://schemas.microsoft.com/office/drawing/2014/main" id="{EAE3BA8D-F438-D085-E764-6BD9284929D5}"/>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8" name="Segnaposto piè di pagina 7">
            <a:extLst>
              <a:ext uri="{FF2B5EF4-FFF2-40B4-BE49-F238E27FC236}">
                <a16:creationId xmlns:a16="http://schemas.microsoft.com/office/drawing/2014/main" id="{C269C382-ED7F-CC1A-5BEC-252036CC5401}"/>
              </a:ext>
            </a:extLst>
          </p:cNvPr>
          <p:cNvSpPr>
            <a:spLocks noGrp="1"/>
          </p:cNvSpPr>
          <p:nvPr>
            <p:ph type="ftr" sz="quarter" idx="11"/>
          </p:nvPr>
        </p:nvSpPr>
        <p:spPr/>
        <p:txBody>
          <a:bodyPr/>
          <a:lstStyle/>
          <a:p>
            <a:endParaRPr lang="en-US"/>
          </a:p>
        </p:txBody>
      </p:sp>
      <p:sp>
        <p:nvSpPr>
          <p:cNvPr id="9" name="Segnaposto numero diapositiva 8">
            <a:extLst>
              <a:ext uri="{FF2B5EF4-FFF2-40B4-BE49-F238E27FC236}">
                <a16:creationId xmlns:a16="http://schemas.microsoft.com/office/drawing/2014/main" id="{50276CA0-B47F-ECFC-0FF9-96D0CA327FD3}"/>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867640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D0F38F-3FE8-4D29-D2F2-CC63483A8C84}"/>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data 2">
            <a:extLst>
              <a:ext uri="{FF2B5EF4-FFF2-40B4-BE49-F238E27FC236}">
                <a16:creationId xmlns:a16="http://schemas.microsoft.com/office/drawing/2014/main" id="{D481AE80-4E3A-3BCC-4154-A8356062389E}"/>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4" name="Segnaposto piè di pagina 3">
            <a:extLst>
              <a:ext uri="{FF2B5EF4-FFF2-40B4-BE49-F238E27FC236}">
                <a16:creationId xmlns:a16="http://schemas.microsoft.com/office/drawing/2014/main" id="{6DF1B051-A56D-957C-F671-45C6DD6B78DB}"/>
              </a:ext>
            </a:extLst>
          </p:cNvPr>
          <p:cNvSpPr>
            <a:spLocks noGrp="1"/>
          </p:cNvSpPr>
          <p:nvPr>
            <p:ph type="ftr" sz="quarter" idx="11"/>
          </p:nvPr>
        </p:nvSpPr>
        <p:spPr/>
        <p:txBody>
          <a:bodyPr/>
          <a:lstStyle/>
          <a:p>
            <a:endParaRPr lang="en-US"/>
          </a:p>
        </p:txBody>
      </p:sp>
      <p:sp>
        <p:nvSpPr>
          <p:cNvPr id="5" name="Segnaposto numero diapositiva 4">
            <a:extLst>
              <a:ext uri="{FF2B5EF4-FFF2-40B4-BE49-F238E27FC236}">
                <a16:creationId xmlns:a16="http://schemas.microsoft.com/office/drawing/2014/main" id="{9B1795F6-7D9E-AA65-7541-ACB48E981D0A}"/>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2879479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EDDF79B-FB26-19DD-1830-4E1B91750F90}"/>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3" name="Segnaposto piè di pagina 2">
            <a:extLst>
              <a:ext uri="{FF2B5EF4-FFF2-40B4-BE49-F238E27FC236}">
                <a16:creationId xmlns:a16="http://schemas.microsoft.com/office/drawing/2014/main" id="{8431AF1F-F487-18EA-3D12-3B89D15BBEAB}"/>
              </a:ext>
            </a:extLst>
          </p:cNvPr>
          <p:cNvSpPr>
            <a:spLocks noGrp="1"/>
          </p:cNvSpPr>
          <p:nvPr>
            <p:ph type="ftr" sz="quarter" idx="11"/>
          </p:nvPr>
        </p:nvSpPr>
        <p:spPr/>
        <p:txBody>
          <a:bodyPr/>
          <a:lstStyle/>
          <a:p>
            <a:endParaRPr lang="en-US"/>
          </a:p>
        </p:txBody>
      </p:sp>
      <p:sp>
        <p:nvSpPr>
          <p:cNvPr id="4" name="Segnaposto numero diapositiva 3">
            <a:extLst>
              <a:ext uri="{FF2B5EF4-FFF2-40B4-BE49-F238E27FC236}">
                <a16:creationId xmlns:a16="http://schemas.microsoft.com/office/drawing/2014/main" id="{C73380BE-C806-652E-281F-B2A81C9E5CA9}"/>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305986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6AE71F-D789-4697-D612-F990C3310E9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4068C50B-D8BB-5256-C737-38DC124D8A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a:extLst>
              <a:ext uri="{FF2B5EF4-FFF2-40B4-BE49-F238E27FC236}">
                <a16:creationId xmlns:a16="http://schemas.microsoft.com/office/drawing/2014/main" id="{13CEC02D-C05E-33A0-4C5F-1217FB713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812D6B9-617C-3050-711F-2B40BD0833EF}"/>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6" name="Segnaposto piè di pagina 5">
            <a:extLst>
              <a:ext uri="{FF2B5EF4-FFF2-40B4-BE49-F238E27FC236}">
                <a16:creationId xmlns:a16="http://schemas.microsoft.com/office/drawing/2014/main" id="{0A60CCCC-8C91-A706-61D7-261D41C2FB3C}"/>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08DAA9D2-339B-0A35-E0B9-1E777122C00E}"/>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370978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64F665-0F50-A121-39BA-5DF0D55C644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Segnaposto immagine 2">
            <a:extLst>
              <a:ext uri="{FF2B5EF4-FFF2-40B4-BE49-F238E27FC236}">
                <a16:creationId xmlns:a16="http://schemas.microsoft.com/office/drawing/2014/main" id="{67D614D6-FE95-D3C8-FE56-31B9493785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a:extLst>
              <a:ext uri="{FF2B5EF4-FFF2-40B4-BE49-F238E27FC236}">
                <a16:creationId xmlns:a16="http://schemas.microsoft.com/office/drawing/2014/main" id="{D2067F3D-E9CD-680B-8AC2-6F2F46463E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B27439E-7AE8-9E86-8C91-1B4AB01D2A5A}"/>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6" name="Segnaposto piè di pagina 5">
            <a:extLst>
              <a:ext uri="{FF2B5EF4-FFF2-40B4-BE49-F238E27FC236}">
                <a16:creationId xmlns:a16="http://schemas.microsoft.com/office/drawing/2014/main" id="{289368FB-5C3E-3668-AC87-6FC7BE7DB31D}"/>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D8B64313-3988-B959-8020-2024D61517D7}"/>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192274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906B6E-B585-B816-1775-2D178BCFE6ED}"/>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testo verticale 2">
            <a:extLst>
              <a:ext uri="{FF2B5EF4-FFF2-40B4-BE49-F238E27FC236}">
                <a16:creationId xmlns:a16="http://schemas.microsoft.com/office/drawing/2014/main" id="{8C47E8EA-85F6-C49A-6312-58834E104B6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A19609C4-6C6E-ABC1-FFD7-1E7862D6284F}"/>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2B8DEB76-432B-2916-77FF-5E75D53DFE86}"/>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C0FD7E9D-E183-1595-3510-CCB371057972}"/>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2179882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C9596F2-C289-4605-3C4C-C34D8DD7C28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a:p>
        </p:txBody>
      </p:sp>
      <p:sp>
        <p:nvSpPr>
          <p:cNvPr id="3" name="Segnaposto testo verticale 2">
            <a:extLst>
              <a:ext uri="{FF2B5EF4-FFF2-40B4-BE49-F238E27FC236}">
                <a16:creationId xmlns:a16="http://schemas.microsoft.com/office/drawing/2014/main" id="{17B6D8B5-6439-B0D5-B5FC-2344F9B8A28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26DC3180-36FD-8792-59AE-F55862D55F08}"/>
              </a:ext>
            </a:extLst>
          </p:cNvPr>
          <p:cNvSpPr>
            <a:spLocks noGrp="1"/>
          </p:cNvSpPr>
          <p:nvPr>
            <p:ph type="dt" sz="half" idx="10"/>
          </p:nvPr>
        </p:nvSpPr>
        <p:spPr/>
        <p:txBody>
          <a:body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028216A9-9C89-4F1C-6B42-2CF7D34EE14A}"/>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BEF4DEAA-59AC-B4AF-B159-2877AA953614}"/>
              </a:ext>
            </a:extLst>
          </p:cNvPr>
          <p:cNvSpPr>
            <a:spLocks noGrp="1"/>
          </p:cNvSpPr>
          <p:nvPr>
            <p:ph type="sldNum" sz="quarter" idx="12"/>
          </p:nvPr>
        </p:nvSpPr>
        <p:spPr/>
        <p:txBody>
          <a:bodyPr/>
          <a:lstStyle/>
          <a:p>
            <a:fld id="{27242B46-6523-4D16-9A3C-03D8B6473C93}" type="slidenum">
              <a:rPr lang="en-US" smtClean="0"/>
              <a:t>‹N›</a:t>
            </a:fld>
            <a:endParaRPr lang="en-US"/>
          </a:p>
        </p:txBody>
      </p:sp>
    </p:spTree>
    <p:extLst>
      <p:ext uri="{BB962C8B-B14F-4D97-AF65-F5344CB8AC3E}">
        <p14:creationId xmlns:p14="http://schemas.microsoft.com/office/powerpoint/2010/main" val="855527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312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olo e testo verticale">
    <p:spTree>
      <p:nvGrpSpPr>
        <p:cNvPr id="1" name=""/>
        <p:cNvGrpSpPr/>
        <p:nvPr/>
      </p:nvGrpSpPr>
      <p:grpSpPr>
        <a:xfrm>
          <a:off x="0" y="0"/>
          <a:ext cx="0" cy="0"/>
          <a:chOff x="0" y="0"/>
          <a:chExt cx="0" cy="0"/>
        </a:xfrm>
      </p:grpSpPr>
      <p:pic>
        <p:nvPicPr>
          <p:cNvPr id="11" name="Immagine 10" descr="Immagine che contiene testo&#10;&#10;Descrizione generata automaticamente">
            <a:extLst>
              <a:ext uri="{FF2B5EF4-FFF2-40B4-BE49-F238E27FC236}">
                <a16:creationId xmlns:a16="http://schemas.microsoft.com/office/drawing/2014/main" id="{EB118D4B-504B-40A2-F6CE-F417759116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2518" y="0"/>
            <a:ext cx="9149482" cy="6858000"/>
          </a:xfrm>
          <a:prstGeom prst="rect">
            <a:avLst/>
          </a:prstGeom>
        </p:spPr>
      </p:pic>
      <p:pic>
        <p:nvPicPr>
          <p:cNvPr id="12" name="Immagine 11" descr="Immagine che contiene testo&#10;&#10;Descrizione generata automaticamente">
            <a:extLst>
              <a:ext uri="{FF2B5EF4-FFF2-40B4-BE49-F238E27FC236}">
                <a16:creationId xmlns:a16="http://schemas.microsoft.com/office/drawing/2014/main" id="{0859D105-B0EC-9904-1978-E820142499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3787"/>
          <a:stretch/>
        </p:blipFill>
        <p:spPr>
          <a:xfrm flipH="1">
            <a:off x="-2" y="0"/>
            <a:ext cx="3171826" cy="6858000"/>
          </a:xfrm>
          <a:prstGeom prst="rect">
            <a:avLst/>
          </a:prstGeom>
        </p:spPr>
      </p:pic>
      <p:sp>
        <p:nvSpPr>
          <p:cNvPr id="22" name="object 2">
            <a:extLst>
              <a:ext uri="{FF2B5EF4-FFF2-40B4-BE49-F238E27FC236}">
                <a16:creationId xmlns:a16="http://schemas.microsoft.com/office/drawing/2014/main" id="{D18B49AA-A179-1F46-34AE-12341358A425}"/>
              </a:ext>
            </a:extLst>
          </p:cNvPr>
          <p:cNvSpPr txBox="1"/>
          <p:nvPr userDrawn="1"/>
        </p:nvSpPr>
        <p:spPr>
          <a:xfrm>
            <a:off x="135863" y="989353"/>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23" name="object 3">
            <a:extLst>
              <a:ext uri="{FF2B5EF4-FFF2-40B4-BE49-F238E27FC236}">
                <a16:creationId xmlns:a16="http://schemas.microsoft.com/office/drawing/2014/main" id="{CD76268E-965F-89EA-1450-34CE5263D279}"/>
              </a:ext>
            </a:extLst>
          </p:cNvPr>
          <p:cNvGrpSpPr/>
          <p:nvPr userDrawn="1"/>
        </p:nvGrpSpPr>
        <p:grpSpPr>
          <a:xfrm>
            <a:off x="135863" y="872918"/>
            <a:ext cx="841697" cy="95487"/>
            <a:chOff x="735778" y="1609045"/>
            <a:chExt cx="1363980" cy="31750"/>
          </a:xfrm>
        </p:grpSpPr>
        <p:sp>
          <p:nvSpPr>
            <p:cNvPr id="24" name="object 4">
              <a:extLst>
                <a:ext uri="{FF2B5EF4-FFF2-40B4-BE49-F238E27FC236}">
                  <a16:creationId xmlns:a16="http://schemas.microsoft.com/office/drawing/2014/main" id="{12FDAB52-100A-BA2E-828E-F6B5C736D81E}"/>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25" name="object 5">
              <a:extLst>
                <a:ext uri="{FF2B5EF4-FFF2-40B4-BE49-F238E27FC236}">
                  <a16:creationId xmlns:a16="http://schemas.microsoft.com/office/drawing/2014/main" id="{8450430A-4029-4C3B-8AB0-A9D0A417B131}"/>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26" name="object 6">
            <a:extLst>
              <a:ext uri="{FF2B5EF4-FFF2-40B4-BE49-F238E27FC236}">
                <a16:creationId xmlns:a16="http://schemas.microsoft.com/office/drawing/2014/main" id="{5E3A6B3A-59AC-E94D-253C-39122A12B7D7}"/>
              </a:ext>
            </a:extLst>
          </p:cNvPr>
          <p:cNvSpPr/>
          <p:nvPr userDrawn="1"/>
        </p:nvSpPr>
        <p:spPr>
          <a:xfrm>
            <a:off x="154897" y="140650"/>
            <a:ext cx="305000" cy="639363"/>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27" name="object 7">
            <a:extLst>
              <a:ext uri="{FF2B5EF4-FFF2-40B4-BE49-F238E27FC236}">
                <a16:creationId xmlns:a16="http://schemas.microsoft.com/office/drawing/2014/main" id="{C2E361C2-C2BE-4185-C19A-5FAA9B873AFD}"/>
              </a:ext>
            </a:extLst>
          </p:cNvPr>
          <p:cNvSpPr/>
          <p:nvPr userDrawn="1"/>
        </p:nvSpPr>
        <p:spPr>
          <a:xfrm>
            <a:off x="547135" y="124227"/>
            <a:ext cx="36893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28" name="object 8">
            <a:extLst>
              <a:ext uri="{FF2B5EF4-FFF2-40B4-BE49-F238E27FC236}">
                <a16:creationId xmlns:a16="http://schemas.microsoft.com/office/drawing/2014/main" id="{44B32635-A6C9-B559-227E-1465AFF9C031}"/>
              </a:ext>
            </a:extLst>
          </p:cNvPr>
          <p:cNvSpPr/>
          <p:nvPr userDrawn="1"/>
        </p:nvSpPr>
        <p:spPr>
          <a:xfrm>
            <a:off x="977560" y="129004"/>
            <a:ext cx="223331" cy="223331"/>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a:p>
        </p:txBody>
      </p:sp>
      <p:pic>
        <p:nvPicPr>
          <p:cNvPr id="29" name="Immagine 28">
            <a:extLst>
              <a:ext uri="{FF2B5EF4-FFF2-40B4-BE49-F238E27FC236}">
                <a16:creationId xmlns:a16="http://schemas.microsoft.com/office/drawing/2014/main" id="{A81E87C8-D6AC-216E-E285-B2F6348B558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2651"/>
          <a:stretch/>
        </p:blipFill>
        <p:spPr>
          <a:xfrm>
            <a:off x="459897" y="6143916"/>
            <a:ext cx="1329771" cy="500878"/>
          </a:xfrm>
          <a:prstGeom prst="rect">
            <a:avLst/>
          </a:prstGeom>
        </p:spPr>
      </p:pic>
      <p:pic>
        <p:nvPicPr>
          <p:cNvPr id="30" name="Immagine 29">
            <a:extLst>
              <a:ext uri="{FF2B5EF4-FFF2-40B4-BE49-F238E27FC236}">
                <a16:creationId xmlns:a16="http://schemas.microsoft.com/office/drawing/2014/main" id="{9FBF4B93-0ED8-883D-D292-C6D44B3028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75626" y="6128646"/>
            <a:ext cx="680931" cy="531418"/>
          </a:xfrm>
          <a:prstGeom prst="rect">
            <a:avLst/>
          </a:prstGeom>
        </p:spPr>
      </p:pic>
      <p:sp>
        <p:nvSpPr>
          <p:cNvPr id="3" name="Rettangolo 2">
            <a:extLst>
              <a:ext uri="{FF2B5EF4-FFF2-40B4-BE49-F238E27FC236}">
                <a16:creationId xmlns:a16="http://schemas.microsoft.com/office/drawing/2014/main" id="{ADE11498-F83F-A645-1D59-995FD967798F}"/>
              </a:ext>
            </a:extLst>
          </p:cNvPr>
          <p:cNvSpPr/>
          <p:nvPr userDrawn="1"/>
        </p:nvSpPr>
        <p:spPr>
          <a:xfrm>
            <a:off x="769144" y="485300"/>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7888E31C-F257-0C14-3314-ECE6B565863D}"/>
              </a:ext>
            </a:extLst>
          </p:cNvPr>
          <p:cNvSpPr/>
          <p:nvPr userDrawn="1"/>
        </p:nvSpPr>
        <p:spPr>
          <a:xfrm>
            <a:off x="758485" y="439581"/>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3C3C847-4E15-5EFB-AC03-FE40C6B11D17}"/>
              </a:ext>
            </a:extLst>
          </p:cNvPr>
          <p:cNvSpPr/>
          <p:nvPr userDrawn="1"/>
        </p:nvSpPr>
        <p:spPr>
          <a:xfrm>
            <a:off x="761547" y="199413"/>
            <a:ext cx="1242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71F0506E-97AA-A33F-519A-A1AA9781A80D}"/>
              </a:ext>
            </a:extLst>
          </p:cNvPr>
          <p:cNvSpPr/>
          <p:nvPr userDrawn="1"/>
        </p:nvSpPr>
        <p:spPr>
          <a:xfrm>
            <a:off x="1125856" y="270850"/>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483429CE-ADBE-C484-EC22-0BAFF6D5E033}"/>
              </a:ext>
            </a:extLst>
          </p:cNvPr>
          <p:cNvSpPr/>
          <p:nvPr userDrawn="1"/>
        </p:nvSpPr>
        <p:spPr>
          <a:xfrm>
            <a:off x="1125856" y="160629"/>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a:extLst>
              <a:ext uri="{FF2B5EF4-FFF2-40B4-BE49-F238E27FC236}">
                <a16:creationId xmlns:a16="http://schemas.microsoft.com/office/drawing/2014/main" id="{7CBCA6BD-DA0E-333D-1140-C222F9E334DA}"/>
              </a:ext>
            </a:extLst>
          </p:cNvPr>
          <p:cNvSpPr/>
          <p:nvPr userDrawn="1"/>
        </p:nvSpPr>
        <p:spPr>
          <a:xfrm>
            <a:off x="758485" y="655246"/>
            <a:ext cx="12734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69466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CAA9D84-4406-1DC6-1B1A-018AC5B7D79A}"/>
              </a:ext>
            </a:extLst>
          </p:cNvPr>
          <p:cNvSpPr txBox="1"/>
          <p:nvPr userDrawn="1"/>
        </p:nvSpPr>
        <p:spPr>
          <a:xfrm>
            <a:off x="3532206" y="2967335"/>
            <a:ext cx="6370462" cy="923330"/>
          </a:xfrm>
          <a:prstGeom prst="rect">
            <a:avLst/>
          </a:prstGeom>
          <a:noFill/>
        </p:spPr>
        <p:txBody>
          <a:bodyPr wrap="none" rtlCol="0">
            <a:spAutoFit/>
          </a:bodyPr>
          <a:lstStyle/>
          <a:p>
            <a:r>
              <a:rPr lang="it-IT" sz="5400" i="1" dirty="0">
                <a:latin typeface="+mj-lt"/>
              </a:rPr>
              <a:t>Grazie per l’attenzione</a:t>
            </a:r>
          </a:p>
        </p:txBody>
      </p:sp>
    </p:spTree>
    <p:extLst>
      <p:ext uri="{BB962C8B-B14F-4D97-AF65-F5344CB8AC3E}">
        <p14:creationId xmlns:p14="http://schemas.microsoft.com/office/powerpoint/2010/main" val="4264426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3D68E0-4332-9C6E-30E9-37AF44509E05}"/>
              </a:ext>
            </a:extLst>
          </p:cNvPr>
          <p:cNvSpPr>
            <a:spLocks noGrp="1"/>
          </p:cNvSpPr>
          <p:nvPr>
            <p:ph type="ctrTitle"/>
          </p:nvPr>
        </p:nvSpPr>
        <p:spPr>
          <a:xfrm>
            <a:off x="2172068"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FE6312B-1372-17D9-35BC-7B8165E26494}"/>
              </a:ext>
            </a:extLst>
          </p:cNvPr>
          <p:cNvSpPr>
            <a:spLocks noGrp="1"/>
          </p:cNvSpPr>
          <p:nvPr>
            <p:ph type="subTitle" idx="1"/>
          </p:nvPr>
        </p:nvSpPr>
        <p:spPr>
          <a:xfrm>
            <a:off x="2172068"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2464950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503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604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olo e testo verticale">
    <p:spTree>
      <p:nvGrpSpPr>
        <p:cNvPr id="1" name=""/>
        <p:cNvGrpSpPr/>
        <p:nvPr/>
      </p:nvGrpSpPr>
      <p:grpSpPr>
        <a:xfrm>
          <a:off x="0" y="0"/>
          <a:ext cx="0" cy="0"/>
          <a:chOff x="0" y="0"/>
          <a:chExt cx="0" cy="0"/>
        </a:xfrm>
      </p:grpSpPr>
      <p:pic>
        <p:nvPicPr>
          <p:cNvPr id="11" name="Immagine 10" descr="Immagine che contiene testo&#10;&#10;Descrizione generata automaticamente">
            <a:extLst>
              <a:ext uri="{FF2B5EF4-FFF2-40B4-BE49-F238E27FC236}">
                <a16:creationId xmlns:a16="http://schemas.microsoft.com/office/drawing/2014/main" id="{EB118D4B-504B-40A2-F6CE-F417759116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2518" y="0"/>
            <a:ext cx="9149482" cy="6858000"/>
          </a:xfrm>
          <a:prstGeom prst="rect">
            <a:avLst/>
          </a:prstGeom>
        </p:spPr>
      </p:pic>
      <p:pic>
        <p:nvPicPr>
          <p:cNvPr id="12" name="Immagine 11" descr="Immagine che contiene testo&#10;&#10;Descrizione generata automaticamente">
            <a:extLst>
              <a:ext uri="{FF2B5EF4-FFF2-40B4-BE49-F238E27FC236}">
                <a16:creationId xmlns:a16="http://schemas.microsoft.com/office/drawing/2014/main" id="{0859D105-B0EC-9904-1978-E820142499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3787"/>
          <a:stretch/>
        </p:blipFill>
        <p:spPr>
          <a:xfrm flipH="1">
            <a:off x="-2" y="0"/>
            <a:ext cx="3171826" cy="6858000"/>
          </a:xfrm>
          <a:prstGeom prst="rect">
            <a:avLst/>
          </a:prstGeom>
        </p:spPr>
      </p:pic>
      <p:sp>
        <p:nvSpPr>
          <p:cNvPr id="22" name="object 2">
            <a:extLst>
              <a:ext uri="{FF2B5EF4-FFF2-40B4-BE49-F238E27FC236}">
                <a16:creationId xmlns:a16="http://schemas.microsoft.com/office/drawing/2014/main" id="{D18B49AA-A179-1F46-34AE-12341358A425}"/>
              </a:ext>
            </a:extLst>
          </p:cNvPr>
          <p:cNvSpPr txBox="1"/>
          <p:nvPr userDrawn="1"/>
        </p:nvSpPr>
        <p:spPr>
          <a:xfrm>
            <a:off x="135863" y="989353"/>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23" name="object 3">
            <a:extLst>
              <a:ext uri="{FF2B5EF4-FFF2-40B4-BE49-F238E27FC236}">
                <a16:creationId xmlns:a16="http://schemas.microsoft.com/office/drawing/2014/main" id="{CD76268E-965F-89EA-1450-34CE5263D279}"/>
              </a:ext>
            </a:extLst>
          </p:cNvPr>
          <p:cNvGrpSpPr/>
          <p:nvPr userDrawn="1"/>
        </p:nvGrpSpPr>
        <p:grpSpPr>
          <a:xfrm>
            <a:off x="135863" y="872918"/>
            <a:ext cx="841697" cy="95487"/>
            <a:chOff x="735778" y="1609045"/>
            <a:chExt cx="1363980" cy="31750"/>
          </a:xfrm>
        </p:grpSpPr>
        <p:sp>
          <p:nvSpPr>
            <p:cNvPr id="24" name="object 4">
              <a:extLst>
                <a:ext uri="{FF2B5EF4-FFF2-40B4-BE49-F238E27FC236}">
                  <a16:creationId xmlns:a16="http://schemas.microsoft.com/office/drawing/2014/main" id="{12FDAB52-100A-BA2E-828E-F6B5C736D81E}"/>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25" name="object 5">
              <a:extLst>
                <a:ext uri="{FF2B5EF4-FFF2-40B4-BE49-F238E27FC236}">
                  <a16:creationId xmlns:a16="http://schemas.microsoft.com/office/drawing/2014/main" id="{8450430A-4029-4C3B-8AB0-A9D0A417B131}"/>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26" name="object 6">
            <a:extLst>
              <a:ext uri="{FF2B5EF4-FFF2-40B4-BE49-F238E27FC236}">
                <a16:creationId xmlns:a16="http://schemas.microsoft.com/office/drawing/2014/main" id="{5E3A6B3A-59AC-E94D-253C-39122A12B7D7}"/>
              </a:ext>
            </a:extLst>
          </p:cNvPr>
          <p:cNvSpPr/>
          <p:nvPr userDrawn="1"/>
        </p:nvSpPr>
        <p:spPr>
          <a:xfrm>
            <a:off x="154897" y="140650"/>
            <a:ext cx="305000" cy="639363"/>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27" name="object 7">
            <a:extLst>
              <a:ext uri="{FF2B5EF4-FFF2-40B4-BE49-F238E27FC236}">
                <a16:creationId xmlns:a16="http://schemas.microsoft.com/office/drawing/2014/main" id="{C2E361C2-C2BE-4185-C19A-5FAA9B873AFD}"/>
              </a:ext>
            </a:extLst>
          </p:cNvPr>
          <p:cNvSpPr/>
          <p:nvPr userDrawn="1"/>
        </p:nvSpPr>
        <p:spPr>
          <a:xfrm>
            <a:off x="547135" y="124227"/>
            <a:ext cx="36893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28" name="object 8">
            <a:extLst>
              <a:ext uri="{FF2B5EF4-FFF2-40B4-BE49-F238E27FC236}">
                <a16:creationId xmlns:a16="http://schemas.microsoft.com/office/drawing/2014/main" id="{44B32635-A6C9-B559-227E-1465AFF9C031}"/>
              </a:ext>
            </a:extLst>
          </p:cNvPr>
          <p:cNvSpPr/>
          <p:nvPr userDrawn="1"/>
        </p:nvSpPr>
        <p:spPr>
          <a:xfrm>
            <a:off x="977560" y="129004"/>
            <a:ext cx="223331" cy="223331"/>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a:p>
        </p:txBody>
      </p:sp>
      <p:pic>
        <p:nvPicPr>
          <p:cNvPr id="29" name="Immagine 28">
            <a:extLst>
              <a:ext uri="{FF2B5EF4-FFF2-40B4-BE49-F238E27FC236}">
                <a16:creationId xmlns:a16="http://schemas.microsoft.com/office/drawing/2014/main" id="{A81E87C8-D6AC-216E-E285-B2F6348B5588}"/>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32651"/>
          <a:stretch/>
        </p:blipFill>
        <p:spPr>
          <a:xfrm>
            <a:off x="459897" y="6143916"/>
            <a:ext cx="1329771" cy="500878"/>
          </a:xfrm>
          <a:prstGeom prst="rect">
            <a:avLst/>
          </a:prstGeom>
        </p:spPr>
      </p:pic>
      <p:pic>
        <p:nvPicPr>
          <p:cNvPr id="30" name="Immagine 29">
            <a:extLst>
              <a:ext uri="{FF2B5EF4-FFF2-40B4-BE49-F238E27FC236}">
                <a16:creationId xmlns:a16="http://schemas.microsoft.com/office/drawing/2014/main" id="{9FBF4B93-0ED8-883D-D292-C6D44B3028C5}"/>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075626" y="6128646"/>
            <a:ext cx="680931" cy="531418"/>
          </a:xfrm>
          <a:prstGeom prst="rect">
            <a:avLst/>
          </a:prstGeom>
        </p:spPr>
      </p:pic>
      <p:sp>
        <p:nvSpPr>
          <p:cNvPr id="3" name="Rettangolo 2">
            <a:extLst>
              <a:ext uri="{FF2B5EF4-FFF2-40B4-BE49-F238E27FC236}">
                <a16:creationId xmlns:a16="http://schemas.microsoft.com/office/drawing/2014/main" id="{ADE11498-F83F-A645-1D59-995FD967798F}"/>
              </a:ext>
            </a:extLst>
          </p:cNvPr>
          <p:cNvSpPr/>
          <p:nvPr userDrawn="1"/>
        </p:nvSpPr>
        <p:spPr>
          <a:xfrm>
            <a:off x="769144" y="485300"/>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7888E31C-F257-0C14-3314-ECE6B565863D}"/>
              </a:ext>
            </a:extLst>
          </p:cNvPr>
          <p:cNvSpPr/>
          <p:nvPr userDrawn="1"/>
        </p:nvSpPr>
        <p:spPr>
          <a:xfrm>
            <a:off x="758485" y="439581"/>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3C3C847-4E15-5EFB-AC03-FE40C6B11D17}"/>
              </a:ext>
            </a:extLst>
          </p:cNvPr>
          <p:cNvSpPr/>
          <p:nvPr userDrawn="1"/>
        </p:nvSpPr>
        <p:spPr>
          <a:xfrm>
            <a:off x="761547" y="199413"/>
            <a:ext cx="1242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71F0506E-97AA-A33F-519A-A1AA9781A80D}"/>
              </a:ext>
            </a:extLst>
          </p:cNvPr>
          <p:cNvSpPr/>
          <p:nvPr userDrawn="1"/>
        </p:nvSpPr>
        <p:spPr>
          <a:xfrm>
            <a:off x="1125856" y="270850"/>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483429CE-ADBE-C484-EC22-0BAFF6D5E033}"/>
              </a:ext>
            </a:extLst>
          </p:cNvPr>
          <p:cNvSpPr/>
          <p:nvPr userDrawn="1"/>
        </p:nvSpPr>
        <p:spPr>
          <a:xfrm>
            <a:off x="1125856" y="160629"/>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a:extLst>
              <a:ext uri="{FF2B5EF4-FFF2-40B4-BE49-F238E27FC236}">
                <a16:creationId xmlns:a16="http://schemas.microsoft.com/office/drawing/2014/main" id="{7CBCA6BD-DA0E-333D-1140-C222F9E334DA}"/>
              </a:ext>
            </a:extLst>
          </p:cNvPr>
          <p:cNvSpPr/>
          <p:nvPr userDrawn="1"/>
        </p:nvSpPr>
        <p:spPr>
          <a:xfrm>
            <a:off x="758485" y="655246"/>
            <a:ext cx="12734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93287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CAA9D84-4406-1DC6-1B1A-018AC5B7D79A}"/>
              </a:ext>
            </a:extLst>
          </p:cNvPr>
          <p:cNvSpPr txBox="1"/>
          <p:nvPr userDrawn="1"/>
        </p:nvSpPr>
        <p:spPr>
          <a:xfrm>
            <a:off x="3532206" y="2967335"/>
            <a:ext cx="6370462" cy="923330"/>
          </a:xfrm>
          <a:prstGeom prst="rect">
            <a:avLst/>
          </a:prstGeom>
          <a:noFill/>
        </p:spPr>
        <p:txBody>
          <a:bodyPr wrap="none" rtlCol="0">
            <a:spAutoFit/>
          </a:bodyPr>
          <a:lstStyle/>
          <a:p>
            <a:r>
              <a:rPr lang="it-IT" sz="5400" i="1" dirty="0">
                <a:latin typeface="+mj-lt"/>
              </a:rPr>
              <a:t>Grazie per l’attenzione</a:t>
            </a:r>
          </a:p>
        </p:txBody>
      </p:sp>
    </p:spTree>
    <p:extLst>
      <p:ext uri="{BB962C8B-B14F-4D97-AF65-F5344CB8AC3E}">
        <p14:creationId xmlns:p14="http://schemas.microsoft.com/office/powerpoint/2010/main" val="538823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3D68E0-4332-9C6E-30E9-37AF44509E05}"/>
              </a:ext>
            </a:extLst>
          </p:cNvPr>
          <p:cNvSpPr>
            <a:spLocks noGrp="1"/>
          </p:cNvSpPr>
          <p:nvPr>
            <p:ph type="ctrTitle"/>
          </p:nvPr>
        </p:nvSpPr>
        <p:spPr>
          <a:xfrm>
            <a:off x="2172068"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FE6312B-1372-17D9-35BC-7B8165E26494}"/>
              </a:ext>
            </a:extLst>
          </p:cNvPr>
          <p:cNvSpPr>
            <a:spLocks noGrp="1"/>
          </p:cNvSpPr>
          <p:nvPr>
            <p:ph type="subTitle" idx="1"/>
          </p:nvPr>
        </p:nvSpPr>
        <p:spPr>
          <a:xfrm>
            <a:off x="2172068"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1618545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olo e testo verti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360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9.xml"/><Relationship Id="rId7" Type="http://schemas.openxmlformats.org/officeDocument/2006/relationships/image" Target="../media/image6.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2F63A0D-163F-9CD9-61AC-2CB9646D1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1CCDE3E7-6E22-120A-0CB5-DCDCF7BC57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79651722-594A-808D-E5E7-BEBCAD64A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E1436B-D59D-4F1A-9C85-D8E506FD636D}" type="datetimeFigureOut">
              <a:rPr lang="en-US" smtClean="0"/>
              <a:t>10/7/2022</a:t>
            </a:fld>
            <a:endParaRPr lang="en-US"/>
          </a:p>
        </p:txBody>
      </p:sp>
      <p:sp>
        <p:nvSpPr>
          <p:cNvPr id="5" name="Segnaposto piè di pagina 4">
            <a:extLst>
              <a:ext uri="{FF2B5EF4-FFF2-40B4-BE49-F238E27FC236}">
                <a16:creationId xmlns:a16="http://schemas.microsoft.com/office/drawing/2014/main" id="{CB759542-A5B7-5836-86D1-068DF9B26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a:extLst>
              <a:ext uri="{FF2B5EF4-FFF2-40B4-BE49-F238E27FC236}">
                <a16:creationId xmlns:a16="http://schemas.microsoft.com/office/drawing/2014/main" id="{0B595E5B-EC89-FE25-4EF8-5BE9A93A1E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242B46-6523-4D16-9A3C-03D8B6473C93}" type="slidenum">
              <a:rPr lang="en-US" smtClean="0"/>
              <a:t>‹N›</a:t>
            </a:fld>
            <a:endParaRPr lang="en-US"/>
          </a:p>
        </p:txBody>
      </p:sp>
    </p:spTree>
    <p:extLst>
      <p:ext uri="{BB962C8B-B14F-4D97-AF65-F5344CB8AC3E}">
        <p14:creationId xmlns:p14="http://schemas.microsoft.com/office/powerpoint/2010/main" val="2307837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445C937-CDB3-CD37-E0E6-853FF5519486}"/>
              </a:ext>
            </a:extLst>
          </p:cNvPr>
          <p:cNvSpPr>
            <a:spLocks noGrp="1"/>
          </p:cNvSpPr>
          <p:nvPr>
            <p:ph type="title"/>
          </p:nvPr>
        </p:nvSpPr>
        <p:spPr>
          <a:xfrm>
            <a:off x="1450764"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1B00A9-8FB2-5F2F-DF41-A3AAF2B7D95A}"/>
              </a:ext>
            </a:extLst>
          </p:cNvPr>
          <p:cNvSpPr>
            <a:spLocks noGrp="1"/>
          </p:cNvSpPr>
          <p:nvPr>
            <p:ph type="body" idx="1"/>
          </p:nvPr>
        </p:nvSpPr>
        <p:spPr>
          <a:xfrm>
            <a:off x="1450764"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9" name="Rettangolo 8">
            <a:extLst>
              <a:ext uri="{FF2B5EF4-FFF2-40B4-BE49-F238E27FC236}">
                <a16:creationId xmlns:a16="http://schemas.microsoft.com/office/drawing/2014/main" id="{D59D20F3-7FE3-8593-9267-1D4EE41DAC68}"/>
              </a:ext>
            </a:extLst>
          </p:cNvPr>
          <p:cNvSpPr/>
          <p:nvPr userDrawn="1"/>
        </p:nvSpPr>
        <p:spPr>
          <a:xfrm>
            <a:off x="0" y="-1"/>
            <a:ext cx="1075267" cy="6858001"/>
          </a:xfrm>
          <a:prstGeom prst="rect">
            <a:avLst/>
          </a:prstGeom>
          <a:gradFill flip="none" rotWithShape="1">
            <a:gsLst>
              <a:gs pos="0">
                <a:srgbClr val="3A9052"/>
              </a:gs>
              <a:gs pos="50000">
                <a:srgbClr val="3A9052"/>
              </a:gs>
              <a:gs pos="100000">
                <a:srgbClr val="3A9052"/>
              </a:gs>
            </a:gsLst>
            <a:lin ang="54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descr="Immagine che contiene testo&#10;&#10;Descrizione generata automaticamente">
            <a:extLst>
              <a:ext uri="{FF2B5EF4-FFF2-40B4-BE49-F238E27FC236}">
                <a16:creationId xmlns:a16="http://schemas.microsoft.com/office/drawing/2014/main" id="{A54E79B3-9B88-592F-D496-3D7AE3FFF10C}"/>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19865" t="7271" b="-1"/>
          <a:stretch/>
        </p:blipFill>
        <p:spPr>
          <a:xfrm>
            <a:off x="10533607" y="5419725"/>
            <a:ext cx="1658393" cy="1438275"/>
          </a:xfrm>
          <a:prstGeom prst="rect">
            <a:avLst/>
          </a:prstGeom>
        </p:spPr>
      </p:pic>
      <p:pic>
        <p:nvPicPr>
          <p:cNvPr id="7" name="Immagine 6">
            <a:extLst>
              <a:ext uri="{FF2B5EF4-FFF2-40B4-BE49-F238E27FC236}">
                <a16:creationId xmlns:a16="http://schemas.microsoft.com/office/drawing/2014/main" id="{7EB231F3-57DF-32FC-5360-BF93968937DF}"/>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32651"/>
          <a:stretch/>
        </p:blipFill>
        <p:spPr>
          <a:xfrm>
            <a:off x="1226275" y="6326215"/>
            <a:ext cx="1015579" cy="382533"/>
          </a:xfrm>
          <a:prstGeom prst="rect">
            <a:avLst/>
          </a:prstGeom>
        </p:spPr>
      </p:pic>
      <p:pic>
        <p:nvPicPr>
          <p:cNvPr id="8" name="Immagine 7">
            <a:extLst>
              <a:ext uri="{FF2B5EF4-FFF2-40B4-BE49-F238E27FC236}">
                <a16:creationId xmlns:a16="http://schemas.microsoft.com/office/drawing/2014/main" id="{761342A7-6317-8690-F5A7-749C81B2DC5A}"/>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392863" y="6329417"/>
            <a:ext cx="559552" cy="436690"/>
          </a:xfrm>
          <a:prstGeom prst="rect">
            <a:avLst/>
          </a:prstGeom>
        </p:spPr>
      </p:pic>
      <p:sp>
        <p:nvSpPr>
          <p:cNvPr id="4" name="object 2">
            <a:extLst>
              <a:ext uri="{FF2B5EF4-FFF2-40B4-BE49-F238E27FC236}">
                <a16:creationId xmlns:a16="http://schemas.microsoft.com/office/drawing/2014/main" id="{B56A3DC1-B66A-DDAC-F9A4-AB6569B633F1}"/>
              </a:ext>
            </a:extLst>
          </p:cNvPr>
          <p:cNvSpPr txBox="1"/>
          <p:nvPr userDrawn="1"/>
        </p:nvSpPr>
        <p:spPr>
          <a:xfrm>
            <a:off x="88024" y="1096600"/>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6" name="object 3">
            <a:extLst>
              <a:ext uri="{FF2B5EF4-FFF2-40B4-BE49-F238E27FC236}">
                <a16:creationId xmlns:a16="http://schemas.microsoft.com/office/drawing/2014/main" id="{578DA1E8-CAD1-2AB0-F3C8-CA269C3C69DE}"/>
              </a:ext>
            </a:extLst>
          </p:cNvPr>
          <p:cNvGrpSpPr/>
          <p:nvPr userDrawn="1"/>
        </p:nvGrpSpPr>
        <p:grpSpPr>
          <a:xfrm>
            <a:off x="88024" y="980997"/>
            <a:ext cx="841697" cy="95487"/>
            <a:chOff x="735778" y="1609045"/>
            <a:chExt cx="1363980" cy="31750"/>
          </a:xfrm>
        </p:grpSpPr>
        <p:sp>
          <p:nvSpPr>
            <p:cNvPr id="10" name="object 4">
              <a:extLst>
                <a:ext uri="{FF2B5EF4-FFF2-40B4-BE49-F238E27FC236}">
                  <a16:creationId xmlns:a16="http://schemas.microsoft.com/office/drawing/2014/main" id="{0A1ADD2D-CF49-B9FF-008A-894E7144FA13}"/>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11" name="object 5">
              <a:extLst>
                <a:ext uri="{FF2B5EF4-FFF2-40B4-BE49-F238E27FC236}">
                  <a16:creationId xmlns:a16="http://schemas.microsoft.com/office/drawing/2014/main" id="{54024C9C-A8C3-1A33-9E69-35EC69ADA6AD}"/>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12" name="object 6">
            <a:extLst>
              <a:ext uri="{FF2B5EF4-FFF2-40B4-BE49-F238E27FC236}">
                <a16:creationId xmlns:a16="http://schemas.microsoft.com/office/drawing/2014/main" id="{33B238B0-EF5B-4392-7206-F8F7A7B62827}"/>
              </a:ext>
            </a:extLst>
          </p:cNvPr>
          <p:cNvSpPr/>
          <p:nvPr userDrawn="1"/>
        </p:nvSpPr>
        <p:spPr>
          <a:xfrm>
            <a:off x="128274" y="296967"/>
            <a:ext cx="305000" cy="647575"/>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14" name="object 7">
            <a:extLst>
              <a:ext uri="{FF2B5EF4-FFF2-40B4-BE49-F238E27FC236}">
                <a16:creationId xmlns:a16="http://schemas.microsoft.com/office/drawing/2014/main" id="{EB314BBC-23E9-0D76-BB44-7A7841E5E3F7}"/>
              </a:ext>
            </a:extLst>
          </p:cNvPr>
          <p:cNvSpPr/>
          <p:nvPr userDrawn="1"/>
        </p:nvSpPr>
        <p:spPr>
          <a:xfrm>
            <a:off x="465640" y="296967"/>
            <a:ext cx="36065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15" name="object 8">
            <a:extLst>
              <a:ext uri="{FF2B5EF4-FFF2-40B4-BE49-F238E27FC236}">
                <a16:creationId xmlns:a16="http://schemas.microsoft.com/office/drawing/2014/main" id="{3210982E-7719-2790-2D26-7AB04B3443AA}"/>
              </a:ext>
            </a:extLst>
          </p:cNvPr>
          <p:cNvSpPr/>
          <p:nvPr userDrawn="1"/>
        </p:nvSpPr>
        <p:spPr>
          <a:xfrm>
            <a:off x="853196" y="288943"/>
            <a:ext cx="156352" cy="156352"/>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dirty="0"/>
          </a:p>
        </p:txBody>
      </p:sp>
      <p:sp>
        <p:nvSpPr>
          <p:cNvPr id="19" name="Rettangolo 18">
            <a:extLst>
              <a:ext uri="{FF2B5EF4-FFF2-40B4-BE49-F238E27FC236}">
                <a16:creationId xmlns:a16="http://schemas.microsoft.com/office/drawing/2014/main" id="{F7C3B99A-E66E-2883-90BF-BB191EAECC62}"/>
              </a:ext>
            </a:extLst>
          </p:cNvPr>
          <p:cNvSpPr/>
          <p:nvPr userDrawn="1"/>
        </p:nvSpPr>
        <p:spPr>
          <a:xfrm>
            <a:off x="1125856" y="489925"/>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3226339E-FD1E-CFA4-BE5B-2111ED2F0036}"/>
              </a:ext>
            </a:extLst>
          </p:cNvPr>
          <p:cNvSpPr/>
          <p:nvPr userDrawn="1"/>
        </p:nvSpPr>
        <p:spPr>
          <a:xfrm>
            <a:off x="1125856" y="379704"/>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18021135-0929-9A5E-9CA8-C183BAA104C1}"/>
              </a:ext>
            </a:extLst>
          </p:cNvPr>
          <p:cNvSpPr/>
          <p:nvPr userDrawn="1"/>
        </p:nvSpPr>
        <p:spPr>
          <a:xfrm>
            <a:off x="679369" y="616072"/>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D240C8C1-F85D-D0A4-20A8-D7284F10782D}"/>
              </a:ext>
            </a:extLst>
          </p:cNvPr>
          <p:cNvSpPr/>
          <p:nvPr userDrawn="1"/>
        </p:nvSpPr>
        <p:spPr>
          <a:xfrm>
            <a:off x="679369" y="379704"/>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ECF92363-4638-7E14-0CB4-8144651886DC}"/>
              </a:ext>
            </a:extLst>
          </p:cNvPr>
          <p:cNvSpPr/>
          <p:nvPr userDrawn="1"/>
        </p:nvSpPr>
        <p:spPr>
          <a:xfrm>
            <a:off x="679369" y="829580"/>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a:extLst>
              <a:ext uri="{FF2B5EF4-FFF2-40B4-BE49-F238E27FC236}">
                <a16:creationId xmlns:a16="http://schemas.microsoft.com/office/drawing/2014/main" id="{1C42D847-51EB-CB77-1CFD-537F7C7BC9E2}"/>
              </a:ext>
            </a:extLst>
          </p:cNvPr>
          <p:cNvSpPr/>
          <p:nvPr userDrawn="1"/>
        </p:nvSpPr>
        <p:spPr>
          <a:xfrm>
            <a:off x="679369" y="653693"/>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17818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445C937-CDB3-CD37-E0E6-853FF5519486}"/>
              </a:ext>
            </a:extLst>
          </p:cNvPr>
          <p:cNvSpPr>
            <a:spLocks noGrp="1"/>
          </p:cNvSpPr>
          <p:nvPr>
            <p:ph type="title"/>
          </p:nvPr>
        </p:nvSpPr>
        <p:spPr>
          <a:xfrm>
            <a:off x="1450764"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1B00A9-8FB2-5F2F-DF41-A3AAF2B7D95A}"/>
              </a:ext>
            </a:extLst>
          </p:cNvPr>
          <p:cNvSpPr>
            <a:spLocks noGrp="1"/>
          </p:cNvSpPr>
          <p:nvPr>
            <p:ph type="body" idx="1"/>
          </p:nvPr>
        </p:nvSpPr>
        <p:spPr>
          <a:xfrm>
            <a:off x="1450764"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9" name="Rettangolo 8">
            <a:extLst>
              <a:ext uri="{FF2B5EF4-FFF2-40B4-BE49-F238E27FC236}">
                <a16:creationId xmlns:a16="http://schemas.microsoft.com/office/drawing/2014/main" id="{D59D20F3-7FE3-8593-9267-1D4EE41DAC68}"/>
              </a:ext>
            </a:extLst>
          </p:cNvPr>
          <p:cNvSpPr/>
          <p:nvPr userDrawn="1"/>
        </p:nvSpPr>
        <p:spPr>
          <a:xfrm>
            <a:off x="0" y="-1"/>
            <a:ext cx="1075267" cy="6858001"/>
          </a:xfrm>
          <a:prstGeom prst="rect">
            <a:avLst/>
          </a:prstGeom>
          <a:gradFill flip="none" rotWithShape="1">
            <a:gsLst>
              <a:gs pos="0">
                <a:srgbClr val="3A9052"/>
              </a:gs>
              <a:gs pos="50000">
                <a:srgbClr val="3A9052"/>
              </a:gs>
              <a:gs pos="100000">
                <a:srgbClr val="3A9052"/>
              </a:gs>
            </a:gsLst>
            <a:lin ang="54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5" name="Immagine 4" descr="Immagine che contiene testo&#10;&#10;Descrizione generata automaticamente">
            <a:extLst>
              <a:ext uri="{FF2B5EF4-FFF2-40B4-BE49-F238E27FC236}">
                <a16:creationId xmlns:a16="http://schemas.microsoft.com/office/drawing/2014/main" id="{A54E79B3-9B88-592F-D496-3D7AE3FFF10C}"/>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9865" t="7271" b="-1"/>
          <a:stretch/>
        </p:blipFill>
        <p:spPr>
          <a:xfrm>
            <a:off x="10533607" y="5419725"/>
            <a:ext cx="1658393" cy="1438275"/>
          </a:xfrm>
          <a:prstGeom prst="rect">
            <a:avLst/>
          </a:prstGeom>
        </p:spPr>
      </p:pic>
      <p:pic>
        <p:nvPicPr>
          <p:cNvPr id="7" name="Immagine 6">
            <a:extLst>
              <a:ext uri="{FF2B5EF4-FFF2-40B4-BE49-F238E27FC236}">
                <a16:creationId xmlns:a16="http://schemas.microsoft.com/office/drawing/2014/main" id="{7EB231F3-57DF-32FC-5360-BF93968937DF}"/>
              </a:ext>
            </a:extLst>
          </p:cNvPr>
          <p:cNvPicPr>
            <a:picLocks noChangeAspect="1"/>
          </p:cNvPicPr>
          <p:nvPr userDrawn="1"/>
        </p:nvPicPr>
        <p:blipFill rotWithShape="1">
          <a:blip r:embed="rId8" cstate="hqprint">
            <a:extLst>
              <a:ext uri="{28A0092B-C50C-407E-A947-70E740481C1C}">
                <a14:useLocalDpi xmlns:a14="http://schemas.microsoft.com/office/drawing/2010/main" val="0"/>
              </a:ext>
            </a:extLst>
          </a:blip>
          <a:srcRect t="32651"/>
          <a:stretch/>
        </p:blipFill>
        <p:spPr>
          <a:xfrm>
            <a:off x="1226275" y="6326215"/>
            <a:ext cx="1015579" cy="382533"/>
          </a:xfrm>
          <a:prstGeom prst="rect">
            <a:avLst/>
          </a:prstGeom>
        </p:spPr>
      </p:pic>
      <p:pic>
        <p:nvPicPr>
          <p:cNvPr id="8" name="Immagine 7">
            <a:extLst>
              <a:ext uri="{FF2B5EF4-FFF2-40B4-BE49-F238E27FC236}">
                <a16:creationId xmlns:a16="http://schemas.microsoft.com/office/drawing/2014/main" id="{761342A7-6317-8690-F5A7-749C81B2DC5A}"/>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2392863" y="6329417"/>
            <a:ext cx="559552" cy="436690"/>
          </a:xfrm>
          <a:prstGeom prst="rect">
            <a:avLst/>
          </a:prstGeom>
        </p:spPr>
      </p:pic>
      <p:sp>
        <p:nvSpPr>
          <p:cNvPr id="4" name="object 2">
            <a:extLst>
              <a:ext uri="{FF2B5EF4-FFF2-40B4-BE49-F238E27FC236}">
                <a16:creationId xmlns:a16="http://schemas.microsoft.com/office/drawing/2014/main" id="{B56A3DC1-B66A-DDAC-F9A4-AB6569B633F1}"/>
              </a:ext>
            </a:extLst>
          </p:cNvPr>
          <p:cNvSpPr txBox="1"/>
          <p:nvPr userDrawn="1"/>
        </p:nvSpPr>
        <p:spPr>
          <a:xfrm>
            <a:off x="88024" y="1096600"/>
            <a:ext cx="1377315" cy="765146"/>
          </a:xfrm>
          <a:prstGeom prst="rect">
            <a:avLst/>
          </a:prstGeom>
        </p:spPr>
        <p:txBody>
          <a:bodyPr vert="horz" wrap="square" lIns="0" tIns="12065" rIns="0" bIns="0" rtlCol="0">
            <a:spAutoFit/>
          </a:bodyPr>
          <a:lstStyle/>
          <a:p>
            <a:pPr marL="12700" marR="5080">
              <a:lnSpc>
                <a:spcPct val="101200"/>
              </a:lnSpc>
              <a:spcBef>
                <a:spcPts val="95"/>
              </a:spcBef>
            </a:pPr>
            <a:r>
              <a:rPr sz="1200" spc="110" dirty="0">
                <a:solidFill>
                  <a:srgbClr val="FFFFFF"/>
                </a:solidFill>
                <a:latin typeface="Calibri"/>
                <a:cs typeface="Calibri"/>
              </a:rPr>
              <a:t>CONGRESSO </a:t>
            </a:r>
            <a:r>
              <a:rPr sz="1200" spc="125" dirty="0">
                <a:solidFill>
                  <a:srgbClr val="FFFFFF"/>
                </a:solidFill>
                <a:latin typeface="Calibri"/>
                <a:cs typeface="Calibri"/>
              </a:rPr>
              <a:t>NAZIONALE </a:t>
            </a:r>
            <a:r>
              <a:rPr sz="1200" spc="-50" dirty="0">
                <a:solidFill>
                  <a:srgbClr val="FFFFFF"/>
                </a:solidFill>
                <a:latin typeface="+mn-lt"/>
                <a:cs typeface="Tahoma"/>
              </a:rPr>
              <a:t>FIMMG-</a:t>
            </a:r>
            <a:r>
              <a:rPr sz="1200" spc="-45" dirty="0">
                <a:solidFill>
                  <a:srgbClr val="FFFFFF"/>
                </a:solidFill>
                <a:latin typeface="+mn-lt"/>
                <a:cs typeface="Tahoma"/>
              </a:rPr>
              <a:t>METIS </a:t>
            </a:r>
            <a:endParaRPr lang="it-IT" sz="1200" spc="-45" dirty="0">
              <a:solidFill>
                <a:srgbClr val="FFFFFF"/>
              </a:solidFill>
              <a:latin typeface="+mn-lt"/>
              <a:cs typeface="Tahoma"/>
            </a:endParaRPr>
          </a:p>
          <a:p>
            <a:pPr marL="12700" marR="5080">
              <a:lnSpc>
                <a:spcPct val="101200"/>
              </a:lnSpc>
              <a:spcBef>
                <a:spcPts val="95"/>
              </a:spcBef>
            </a:pPr>
            <a:r>
              <a:rPr sz="1200" spc="-20" dirty="0">
                <a:solidFill>
                  <a:srgbClr val="FFFFFF"/>
                </a:solidFill>
                <a:latin typeface="+mn-lt"/>
                <a:cs typeface="Tahoma"/>
              </a:rPr>
              <a:t>2022</a:t>
            </a:r>
            <a:endParaRPr sz="1200" dirty="0">
              <a:latin typeface="+mn-lt"/>
              <a:cs typeface="Tahoma"/>
            </a:endParaRPr>
          </a:p>
        </p:txBody>
      </p:sp>
      <p:grpSp>
        <p:nvGrpSpPr>
          <p:cNvPr id="6" name="object 3">
            <a:extLst>
              <a:ext uri="{FF2B5EF4-FFF2-40B4-BE49-F238E27FC236}">
                <a16:creationId xmlns:a16="http://schemas.microsoft.com/office/drawing/2014/main" id="{578DA1E8-CAD1-2AB0-F3C8-CA269C3C69DE}"/>
              </a:ext>
            </a:extLst>
          </p:cNvPr>
          <p:cNvGrpSpPr/>
          <p:nvPr userDrawn="1"/>
        </p:nvGrpSpPr>
        <p:grpSpPr>
          <a:xfrm>
            <a:off x="88024" y="980997"/>
            <a:ext cx="841697" cy="95487"/>
            <a:chOff x="735778" y="1609045"/>
            <a:chExt cx="1363980" cy="31750"/>
          </a:xfrm>
        </p:grpSpPr>
        <p:sp>
          <p:nvSpPr>
            <p:cNvPr id="10" name="object 4">
              <a:extLst>
                <a:ext uri="{FF2B5EF4-FFF2-40B4-BE49-F238E27FC236}">
                  <a16:creationId xmlns:a16="http://schemas.microsoft.com/office/drawing/2014/main" id="{0A1ADD2D-CF49-B9FF-008A-894E7144FA13}"/>
                </a:ext>
              </a:extLst>
            </p:cNvPr>
            <p:cNvSpPr/>
            <p:nvPr/>
          </p:nvSpPr>
          <p:spPr>
            <a:xfrm>
              <a:off x="735778" y="1624672"/>
              <a:ext cx="1363980" cy="0"/>
            </a:xfrm>
            <a:custGeom>
              <a:avLst/>
              <a:gdLst/>
              <a:ahLst/>
              <a:cxnLst/>
              <a:rect l="l" t="t" r="r" b="b"/>
              <a:pathLst>
                <a:path w="1363980">
                  <a:moveTo>
                    <a:pt x="1363967" y="0"/>
                  </a:moveTo>
                  <a:lnTo>
                    <a:pt x="0" y="0"/>
                  </a:lnTo>
                </a:path>
              </a:pathLst>
            </a:custGeom>
            <a:solidFill>
              <a:srgbClr val="FFFFFF"/>
            </a:solidFill>
          </p:spPr>
          <p:txBody>
            <a:bodyPr wrap="square" lIns="0" tIns="0" rIns="0" bIns="0" rtlCol="0"/>
            <a:lstStyle/>
            <a:p>
              <a:endParaRPr/>
            </a:p>
          </p:txBody>
        </p:sp>
        <p:sp>
          <p:nvSpPr>
            <p:cNvPr id="11" name="object 5">
              <a:extLst>
                <a:ext uri="{FF2B5EF4-FFF2-40B4-BE49-F238E27FC236}">
                  <a16:creationId xmlns:a16="http://schemas.microsoft.com/office/drawing/2014/main" id="{54024C9C-A8C3-1A33-9E69-35EC69ADA6AD}"/>
                </a:ext>
              </a:extLst>
            </p:cNvPr>
            <p:cNvSpPr/>
            <p:nvPr/>
          </p:nvSpPr>
          <p:spPr>
            <a:xfrm>
              <a:off x="735778" y="1624672"/>
              <a:ext cx="1363980" cy="0"/>
            </a:xfrm>
            <a:custGeom>
              <a:avLst/>
              <a:gdLst/>
              <a:ahLst/>
              <a:cxnLst/>
              <a:rect l="l" t="t" r="r" b="b"/>
              <a:pathLst>
                <a:path w="1363980">
                  <a:moveTo>
                    <a:pt x="0" y="0"/>
                  </a:moveTo>
                  <a:lnTo>
                    <a:pt x="1363967" y="0"/>
                  </a:lnTo>
                </a:path>
              </a:pathLst>
            </a:custGeom>
            <a:ln w="31254">
              <a:solidFill>
                <a:srgbClr val="FFFFFF"/>
              </a:solidFill>
            </a:ln>
          </p:spPr>
          <p:txBody>
            <a:bodyPr wrap="square" lIns="0" tIns="0" rIns="0" bIns="0" rtlCol="0"/>
            <a:lstStyle/>
            <a:p>
              <a:endParaRPr/>
            </a:p>
          </p:txBody>
        </p:sp>
      </p:grpSp>
      <p:sp>
        <p:nvSpPr>
          <p:cNvPr id="12" name="object 6">
            <a:extLst>
              <a:ext uri="{FF2B5EF4-FFF2-40B4-BE49-F238E27FC236}">
                <a16:creationId xmlns:a16="http://schemas.microsoft.com/office/drawing/2014/main" id="{33B238B0-EF5B-4392-7206-F8F7A7B62827}"/>
              </a:ext>
            </a:extLst>
          </p:cNvPr>
          <p:cNvSpPr/>
          <p:nvPr userDrawn="1"/>
        </p:nvSpPr>
        <p:spPr>
          <a:xfrm>
            <a:off x="128274" y="296967"/>
            <a:ext cx="305000" cy="647575"/>
          </a:xfrm>
          <a:custGeom>
            <a:avLst/>
            <a:gdLst/>
            <a:ahLst/>
            <a:cxnLst/>
            <a:rect l="l" t="t" r="r" b="b"/>
            <a:pathLst>
              <a:path w="408940" h="857250">
                <a:moveTo>
                  <a:pt x="408533" y="0"/>
                </a:moveTo>
                <a:lnTo>
                  <a:pt x="0" y="0"/>
                </a:lnTo>
                <a:lnTo>
                  <a:pt x="0" y="153987"/>
                </a:lnTo>
                <a:lnTo>
                  <a:pt x="211416" y="153987"/>
                </a:lnTo>
                <a:lnTo>
                  <a:pt x="59270" y="856767"/>
                </a:lnTo>
                <a:lnTo>
                  <a:pt x="272008" y="856767"/>
                </a:lnTo>
                <a:lnTo>
                  <a:pt x="408533" y="186664"/>
                </a:lnTo>
                <a:lnTo>
                  <a:pt x="408533" y="0"/>
                </a:lnTo>
                <a:close/>
              </a:path>
            </a:pathLst>
          </a:custGeom>
          <a:solidFill>
            <a:srgbClr val="FFFFFF"/>
          </a:solidFill>
        </p:spPr>
        <p:txBody>
          <a:bodyPr wrap="square" lIns="0" tIns="0" rIns="0" bIns="0" rtlCol="0"/>
          <a:lstStyle/>
          <a:p>
            <a:endParaRPr dirty="0"/>
          </a:p>
        </p:txBody>
      </p:sp>
      <p:sp>
        <p:nvSpPr>
          <p:cNvPr id="14" name="object 7">
            <a:extLst>
              <a:ext uri="{FF2B5EF4-FFF2-40B4-BE49-F238E27FC236}">
                <a16:creationId xmlns:a16="http://schemas.microsoft.com/office/drawing/2014/main" id="{EB314BBC-23E9-0D76-BB44-7A7841E5E3F7}"/>
              </a:ext>
            </a:extLst>
          </p:cNvPr>
          <p:cNvSpPr/>
          <p:nvPr userDrawn="1"/>
        </p:nvSpPr>
        <p:spPr>
          <a:xfrm>
            <a:off x="465640" y="296967"/>
            <a:ext cx="360653" cy="655785"/>
          </a:xfrm>
          <a:custGeom>
            <a:avLst/>
            <a:gdLst/>
            <a:ahLst/>
            <a:cxnLst/>
            <a:rect l="l" t="t" r="r" b="b"/>
            <a:pathLst>
              <a:path w="513714" h="890269">
                <a:moveTo>
                  <a:pt x="213804" y="645629"/>
                </a:moveTo>
                <a:lnTo>
                  <a:pt x="0" y="645629"/>
                </a:lnTo>
                <a:lnTo>
                  <a:pt x="1569" y="684134"/>
                </a:lnTo>
                <a:lnTo>
                  <a:pt x="14139" y="750818"/>
                </a:lnTo>
                <a:lnTo>
                  <a:pt x="39728" y="803959"/>
                </a:lnTo>
                <a:lnTo>
                  <a:pt x="81004" y="844972"/>
                </a:lnTo>
                <a:lnTo>
                  <a:pt x="138465" y="873740"/>
                </a:lnTo>
                <a:lnTo>
                  <a:pt x="212421" y="888307"/>
                </a:lnTo>
                <a:lnTo>
                  <a:pt x="255600" y="890130"/>
                </a:lnTo>
                <a:lnTo>
                  <a:pt x="291026" y="888688"/>
                </a:lnTo>
                <a:lnTo>
                  <a:pt x="355325" y="877164"/>
                </a:lnTo>
                <a:lnTo>
                  <a:pt x="410539" y="854142"/>
                </a:lnTo>
                <a:lnTo>
                  <a:pt x="454596" y="819622"/>
                </a:lnTo>
                <a:lnTo>
                  <a:pt x="486810" y="774673"/>
                </a:lnTo>
                <a:lnTo>
                  <a:pt x="494483" y="757821"/>
                </a:lnTo>
                <a:lnTo>
                  <a:pt x="259308" y="757821"/>
                </a:lnTo>
                <a:lnTo>
                  <a:pt x="250036" y="757161"/>
                </a:lnTo>
                <a:lnTo>
                  <a:pt x="216789" y="728531"/>
                </a:lnTo>
                <a:lnTo>
                  <a:pt x="213998" y="679862"/>
                </a:lnTo>
                <a:lnTo>
                  <a:pt x="213886" y="668264"/>
                </a:lnTo>
                <a:lnTo>
                  <a:pt x="213804" y="645629"/>
                </a:lnTo>
                <a:close/>
              </a:path>
              <a:path w="513714" h="890269">
                <a:moveTo>
                  <a:pt x="513225" y="521258"/>
                </a:moveTo>
                <a:lnTo>
                  <a:pt x="299516" y="521258"/>
                </a:lnTo>
                <a:lnTo>
                  <a:pt x="299478" y="668264"/>
                </a:lnTo>
                <a:lnTo>
                  <a:pt x="299377" y="684134"/>
                </a:lnTo>
                <a:lnTo>
                  <a:pt x="296965" y="729414"/>
                </a:lnTo>
                <a:lnTo>
                  <a:pt x="267140" y="757193"/>
                </a:lnTo>
                <a:lnTo>
                  <a:pt x="259308" y="757821"/>
                </a:lnTo>
                <a:lnTo>
                  <a:pt x="494483" y="757821"/>
                </a:lnTo>
                <a:lnTo>
                  <a:pt x="509079" y="700392"/>
                </a:lnTo>
                <a:lnTo>
                  <a:pt x="512262" y="623468"/>
                </a:lnTo>
                <a:lnTo>
                  <a:pt x="512971" y="572202"/>
                </a:lnTo>
                <a:lnTo>
                  <a:pt x="513085" y="558317"/>
                </a:lnTo>
                <a:lnTo>
                  <a:pt x="513225" y="521258"/>
                </a:lnTo>
                <a:close/>
              </a:path>
              <a:path w="513714" h="890269">
                <a:moveTo>
                  <a:pt x="247662" y="0"/>
                </a:moveTo>
                <a:lnTo>
                  <a:pt x="182570" y="5162"/>
                </a:lnTo>
                <a:lnTo>
                  <a:pt x="125945" y="20650"/>
                </a:lnTo>
                <a:lnTo>
                  <a:pt x="79244" y="45458"/>
                </a:lnTo>
                <a:lnTo>
                  <a:pt x="43916" y="78600"/>
                </a:lnTo>
                <a:lnTo>
                  <a:pt x="19910" y="117555"/>
                </a:lnTo>
                <a:lnTo>
                  <a:pt x="7162" y="159816"/>
                </a:lnTo>
                <a:lnTo>
                  <a:pt x="1790" y="215263"/>
                </a:lnTo>
                <a:lnTo>
                  <a:pt x="0" y="293712"/>
                </a:lnTo>
                <a:lnTo>
                  <a:pt x="0" y="361975"/>
                </a:lnTo>
                <a:lnTo>
                  <a:pt x="3041" y="429852"/>
                </a:lnTo>
                <a:lnTo>
                  <a:pt x="12179" y="482117"/>
                </a:lnTo>
                <a:lnTo>
                  <a:pt x="32553" y="523389"/>
                </a:lnTo>
                <a:lnTo>
                  <a:pt x="69329" y="558317"/>
                </a:lnTo>
                <a:lnTo>
                  <a:pt x="117746" y="582120"/>
                </a:lnTo>
                <a:lnTo>
                  <a:pt x="173050" y="590054"/>
                </a:lnTo>
                <a:lnTo>
                  <a:pt x="195642" y="588980"/>
                </a:lnTo>
                <a:lnTo>
                  <a:pt x="235063" y="580383"/>
                </a:lnTo>
                <a:lnTo>
                  <a:pt x="279677" y="551368"/>
                </a:lnTo>
                <a:lnTo>
                  <a:pt x="299516" y="521258"/>
                </a:lnTo>
                <a:lnTo>
                  <a:pt x="513225" y="521258"/>
                </a:lnTo>
                <a:lnTo>
                  <a:pt x="513321" y="457758"/>
                </a:lnTo>
                <a:lnTo>
                  <a:pt x="256667" y="457758"/>
                </a:lnTo>
                <a:lnTo>
                  <a:pt x="249306" y="456965"/>
                </a:lnTo>
                <a:lnTo>
                  <a:pt x="217304" y="422041"/>
                </a:lnTo>
                <a:lnTo>
                  <a:pt x="213804" y="378383"/>
                </a:lnTo>
                <a:lnTo>
                  <a:pt x="213900" y="215263"/>
                </a:lnTo>
                <a:lnTo>
                  <a:pt x="217508" y="170214"/>
                </a:lnTo>
                <a:lnTo>
                  <a:pt x="243163" y="135159"/>
                </a:lnTo>
                <a:lnTo>
                  <a:pt x="257200" y="131787"/>
                </a:lnTo>
                <a:lnTo>
                  <a:pt x="494596" y="131787"/>
                </a:lnTo>
                <a:lnTo>
                  <a:pt x="487125" y="114992"/>
                </a:lnTo>
                <a:lnTo>
                  <a:pt x="457000" y="71304"/>
                </a:lnTo>
                <a:lnTo>
                  <a:pt x="414399" y="37038"/>
                </a:lnTo>
                <a:lnTo>
                  <a:pt x="358994" y="13405"/>
                </a:lnTo>
                <a:lnTo>
                  <a:pt x="288613" y="1490"/>
                </a:lnTo>
                <a:lnTo>
                  <a:pt x="247662" y="0"/>
                </a:lnTo>
                <a:close/>
              </a:path>
              <a:path w="513714" h="890269">
                <a:moveTo>
                  <a:pt x="494596" y="131787"/>
                </a:moveTo>
                <a:lnTo>
                  <a:pt x="257200" y="131787"/>
                </a:lnTo>
                <a:lnTo>
                  <a:pt x="267756" y="132878"/>
                </a:lnTo>
                <a:lnTo>
                  <a:pt x="276698" y="136150"/>
                </a:lnTo>
                <a:lnTo>
                  <a:pt x="297075" y="176493"/>
                </a:lnTo>
                <a:lnTo>
                  <a:pt x="299391" y="218033"/>
                </a:lnTo>
                <a:lnTo>
                  <a:pt x="299516" y="378383"/>
                </a:lnTo>
                <a:lnTo>
                  <a:pt x="298873" y="400001"/>
                </a:lnTo>
                <a:lnTo>
                  <a:pt x="289204" y="441617"/>
                </a:lnTo>
                <a:lnTo>
                  <a:pt x="256667" y="457758"/>
                </a:lnTo>
                <a:lnTo>
                  <a:pt x="513321" y="457758"/>
                </a:lnTo>
                <a:lnTo>
                  <a:pt x="513253" y="361975"/>
                </a:lnTo>
                <a:lnTo>
                  <a:pt x="513025" y="311904"/>
                </a:lnTo>
                <a:lnTo>
                  <a:pt x="512137" y="258522"/>
                </a:lnTo>
                <a:lnTo>
                  <a:pt x="510653" y="216649"/>
                </a:lnTo>
                <a:lnTo>
                  <a:pt x="504594" y="161959"/>
                </a:lnTo>
                <a:lnTo>
                  <a:pt x="497446" y="138195"/>
                </a:lnTo>
                <a:lnTo>
                  <a:pt x="494596" y="131787"/>
                </a:lnTo>
                <a:close/>
              </a:path>
            </a:pathLst>
          </a:custGeom>
          <a:solidFill>
            <a:srgbClr val="FFFFFF"/>
          </a:solidFill>
        </p:spPr>
        <p:txBody>
          <a:bodyPr wrap="square" lIns="0" tIns="0" rIns="0" bIns="0" rtlCol="0"/>
          <a:lstStyle/>
          <a:p>
            <a:endParaRPr dirty="0">
              <a:solidFill>
                <a:schemeClr val="bg1"/>
              </a:solidFill>
            </a:endParaRPr>
          </a:p>
        </p:txBody>
      </p:sp>
      <p:sp>
        <p:nvSpPr>
          <p:cNvPr id="15" name="object 8">
            <a:extLst>
              <a:ext uri="{FF2B5EF4-FFF2-40B4-BE49-F238E27FC236}">
                <a16:creationId xmlns:a16="http://schemas.microsoft.com/office/drawing/2014/main" id="{3210982E-7719-2790-2D26-7AB04B3443AA}"/>
              </a:ext>
            </a:extLst>
          </p:cNvPr>
          <p:cNvSpPr/>
          <p:nvPr userDrawn="1"/>
        </p:nvSpPr>
        <p:spPr>
          <a:xfrm>
            <a:off x="853196" y="288943"/>
            <a:ext cx="156352" cy="156352"/>
          </a:xfrm>
          <a:custGeom>
            <a:avLst/>
            <a:gdLst/>
            <a:ahLst/>
            <a:cxnLst/>
            <a:rect l="l" t="t" r="r" b="b"/>
            <a:pathLst>
              <a:path w="337819" h="337819">
                <a:moveTo>
                  <a:pt x="168821" y="0"/>
                </a:moveTo>
                <a:lnTo>
                  <a:pt x="105054" y="12238"/>
                </a:lnTo>
                <a:lnTo>
                  <a:pt x="50279" y="48945"/>
                </a:lnTo>
                <a:lnTo>
                  <a:pt x="12566" y="104447"/>
                </a:lnTo>
                <a:lnTo>
                  <a:pt x="0" y="173037"/>
                </a:lnTo>
                <a:lnTo>
                  <a:pt x="2959" y="203120"/>
                </a:lnTo>
                <a:lnTo>
                  <a:pt x="26639" y="259605"/>
                </a:lnTo>
                <a:lnTo>
                  <a:pt x="72744" y="308588"/>
                </a:lnTo>
                <a:lnTo>
                  <a:pt x="133745" y="334390"/>
                </a:lnTo>
                <a:lnTo>
                  <a:pt x="169354" y="337616"/>
                </a:lnTo>
                <a:lnTo>
                  <a:pt x="202775" y="334525"/>
                </a:lnTo>
                <a:lnTo>
                  <a:pt x="262173" y="309788"/>
                </a:lnTo>
                <a:lnTo>
                  <a:pt x="309795" y="262127"/>
                </a:lnTo>
                <a:lnTo>
                  <a:pt x="316486" y="249770"/>
                </a:lnTo>
                <a:lnTo>
                  <a:pt x="168821" y="249770"/>
                </a:lnTo>
                <a:lnTo>
                  <a:pt x="152895" y="248282"/>
                </a:lnTo>
                <a:lnTo>
                  <a:pt x="111925" y="226225"/>
                </a:lnTo>
                <a:lnTo>
                  <a:pt x="89350" y="183914"/>
                </a:lnTo>
                <a:lnTo>
                  <a:pt x="87845" y="166687"/>
                </a:lnTo>
                <a:lnTo>
                  <a:pt x="89284" y="152406"/>
                </a:lnTo>
                <a:lnTo>
                  <a:pt x="110858" y="112712"/>
                </a:lnTo>
                <a:lnTo>
                  <a:pt x="152097" y="89398"/>
                </a:lnTo>
                <a:lnTo>
                  <a:pt x="168821" y="87845"/>
                </a:lnTo>
                <a:lnTo>
                  <a:pt x="316604" y="87845"/>
                </a:lnTo>
                <a:lnTo>
                  <a:pt x="309951" y="75489"/>
                </a:lnTo>
                <a:lnTo>
                  <a:pt x="288417" y="49479"/>
                </a:lnTo>
                <a:lnTo>
                  <a:pt x="262482" y="27833"/>
                </a:lnTo>
                <a:lnTo>
                  <a:pt x="233905" y="12371"/>
                </a:lnTo>
                <a:lnTo>
                  <a:pt x="202684" y="3093"/>
                </a:lnTo>
                <a:lnTo>
                  <a:pt x="168821" y="0"/>
                </a:lnTo>
                <a:close/>
              </a:path>
              <a:path w="337819" h="337819">
                <a:moveTo>
                  <a:pt x="316604" y="87845"/>
                </a:moveTo>
                <a:lnTo>
                  <a:pt x="168821" y="87845"/>
                </a:lnTo>
                <a:lnTo>
                  <a:pt x="184894" y="89334"/>
                </a:lnTo>
                <a:lnTo>
                  <a:pt x="199777" y="93799"/>
                </a:lnTo>
                <a:lnTo>
                  <a:pt x="236392" y="124153"/>
                </a:lnTo>
                <a:lnTo>
                  <a:pt x="249770" y="168821"/>
                </a:lnTo>
                <a:lnTo>
                  <a:pt x="248286" y="184889"/>
                </a:lnTo>
                <a:lnTo>
                  <a:pt x="225971" y="225971"/>
                </a:lnTo>
                <a:lnTo>
                  <a:pt x="184894" y="248282"/>
                </a:lnTo>
                <a:lnTo>
                  <a:pt x="168821" y="249770"/>
                </a:lnTo>
                <a:lnTo>
                  <a:pt x="316486" y="249770"/>
                </a:lnTo>
                <a:lnTo>
                  <a:pt x="325258" y="233570"/>
                </a:lnTo>
                <a:lnTo>
                  <a:pt x="334536" y="202467"/>
                </a:lnTo>
                <a:lnTo>
                  <a:pt x="337629" y="168821"/>
                </a:lnTo>
                <a:lnTo>
                  <a:pt x="334554" y="135159"/>
                </a:lnTo>
                <a:lnTo>
                  <a:pt x="325329" y="104049"/>
                </a:lnTo>
                <a:lnTo>
                  <a:pt x="316604" y="87845"/>
                </a:lnTo>
                <a:close/>
              </a:path>
            </a:pathLst>
          </a:custGeom>
          <a:solidFill>
            <a:srgbClr val="FFFFFF"/>
          </a:solidFill>
        </p:spPr>
        <p:txBody>
          <a:bodyPr wrap="square" lIns="0" tIns="0" rIns="0" bIns="0" rtlCol="0"/>
          <a:lstStyle/>
          <a:p>
            <a:endParaRPr dirty="0"/>
          </a:p>
        </p:txBody>
      </p:sp>
      <p:sp>
        <p:nvSpPr>
          <p:cNvPr id="19" name="Rettangolo 18">
            <a:extLst>
              <a:ext uri="{FF2B5EF4-FFF2-40B4-BE49-F238E27FC236}">
                <a16:creationId xmlns:a16="http://schemas.microsoft.com/office/drawing/2014/main" id="{F7C3B99A-E66E-2883-90BF-BB191EAECC62}"/>
              </a:ext>
            </a:extLst>
          </p:cNvPr>
          <p:cNvSpPr/>
          <p:nvPr userDrawn="1"/>
        </p:nvSpPr>
        <p:spPr>
          <a:xfrm>
            <a:off x="1125856" y="489925"/>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3226339E-FD1E-CFA4-BE5B-2111ED2F0036}"/>
              </a:ext>
            </a:extLst>
          </p:cNvPr>
          <p:cNvSpPr/>
          <p:nvPr userDrawn="1"/>
        </p:nvSpPr>
        <p:spPr>
          <a:xfrm>
            <a:off x="1125856" y="379704"/>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18021135-0929-9A5E-9CA8-C183BAA104C1}"/>
              </a:ext>
            </a:extLst>
          </p:cNvPr>
          <p:cNvSpPr/>
          <p:nvPr userDrawn="1"/>
        </p:nvSpPr>
        <p:spPr>
          <a:xfrm>
            <a:off x="679369" y="616072"/>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D240C8C1-F85D-D0A4-20A8-D7284F10782D}"/>
              </a:ext>
            </a:extLst>
          </p:cNvPr>
          <p:cNvSpPr/>
          <p:nvPr userDrawn="1"/>
        </p:nvSpPr>
        <p:spPr>
          <a:xfrm>
            <a:off x="679369" y="379704"/>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ECF92363-4638-7E14-0CB4-8144651886DC}"/>
              </a:ext>
            </a:extLst>
          </p:cNvPr>
          <p:cNvSpPr/>
          <p:nvPr userDrawn="1"/>
        </p:nvSpPr>
        <p:spPr>
          <a:xfrm>
            <a:off x="679369" y="829580"/>
            <a:ext cx="12561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a:extLst>
              <a:ext uri="{FF2B5EF4-FFF2-40B4-BE49-F238E27FC236}">
                <a16:creationId xmlns:a16="http://schemas.microsoft.com/office/drawing/2014/main" id="{1C42D847-51EB-CB77-1CFD-537F7C7BC9E2}"/>
              </a:ext>
            </a:extLst>
          </p:cNvPr>
          <p:cNvSpPr/>
          <p:nvPr userDrawn="1"/>
        </p:nvSpPr>
        <p:spPr>
          <a:xfrm>
            <a:off x="679369" y="653693"/>
            <a:ext cx="14692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7313136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who.int/publications/m/item/support-for-rehabilita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iss.it/documents/20126/0/File+centri+censimento+per+sito+14+giugno+%282%29.pdf/7679207c-ccd1-9c27-de8a-b73b22a56c7c?t=1662714698194"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3C50407-3672-5F9B-10FC-3E01522F5831}"/>
              </a:ext>
            </a:extLst>
          </p:cNvPr>
          <p:cNvSpPr txBox="1"/>
          <p:nvPr/>
        </p:nvSpPr>
        <p:spPr>
          <a:xfrm>
            <a:off x="969392" y="385471"/>
            <a:ext cx="5303442" cy="35394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Percorso </a:t>
            </a:r>
            <a:r>
              <a:rPr kumimoji="0" lang="it-IT" sz="28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SIMPeSV</a:t>
            </a: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per un Ambulatorio degli Stili di Vita: gestione pazienti </a:t>
            </a:r>
            <a:r>
              <a:rPr kumimoji="0" lang="it-IT" sz="28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gia’</a:t>
            </a:r>
            <a:r>
              <a:rPr kumimoji="0" lang="it-I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covid 19 positivi, nel contesto della medicina generale</a:t>
            </a:r>
            <a:endParaRPr kumimoji="0" lang="en-GB"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sindromi</a:t>
            </a:r>
            <a:r>
              <a:rPr kumimoji="0" lang="en-US"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post covid: </a:t>
            </a:r>
            <a:r>
              <a:rPr kumimoji="0" lang="en-US" sz="2800" b="1" i="1"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inquadramento</a:t>
            </a:r>
            <a:r>
              <a:rPr kumimoji="0" lang="en-US"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follow-up </a:t>
            </a:r>
            <a:endPar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 name="CasellaDiTesto 2">
            <a:extLst>
              <a:ext uri="{FF2B5EF4-FFF2-40B4-BE49-F238E27FC236}">
                <a16:creationId xmlns:a16="http://schemas.microsoft.com/office/drawing/2014/main" id="{8698789B-A8AA-5ACA-7DCF-7B324795FAB2}"/>
              </a:ext>
            </a:extLst>
          </p:cNvPr>
          <p:cNvSpPr txBox="1"/>
          <p:nvPr/>
        </p:nvSpPr>
        <p:spPr>
          <a:xfrm>
            <a:off x="1125994" y="4202855"/>
            <a:ext cx="459769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Giuseppe Nicodemo Bombardiere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S.I.M.P.e</a:t>
            </a:r>
            <a:r>
              <a:rPr kumimoji="0" lang="it-IT"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S.V.</a:t>
            </a:r>
          </a:p>
        </p:txBody>
      </p:sp>
      <p:pic>
        <p:nvPicPr>
          <p:cNvPr id="4" name="Immagine 3"/>
          <p:cNvPicPr>
            <a:picLocks noChangeAspect="1"/>
          </p:cNvPicPr>
          <p:nvPr/>
        </p:nvPicPr>
        <p:blipFill>
          <a:blip r:embed="rId2"/>
          <a:stretch>
            <a:fillRect/>
          </a:stretch>
        </p:blipFill>
        <p:spPr>
          <a:xfrm>
            <a:off x="3046858" y="6142805"/>
            <a:ext cx="755970" cy="524301"/>
          </a:xfrm>
          <a:prstGeom prst="rect">
            <a:avLst/>
          </a:prstGeom>
        </p:spPr>
      </p:pic>
    </p:spTree>
    <p:extLst>
      <p:ext uri="{BB962C8B-B14F-4D97-AF65-F5344CB8AC3E}">
        <p14:creationId xmlns:p14="http://schemas.microsoft.com/office/powerpoint/2010/main" val="670879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3099006B-5A74-17EF-C292-616871C52C7A}"/>
              </a:ext>
            </a:extLst>
          </p:cNvPr>
          <p:cNvSpPr>
            <a:spLocks noGrp="1"/>
          </p:cNvSpPr>
          <p:nvPr>
            <p:ph type="ctrTitle"/>
          </p:nvPr>
        </p:nvSpPr>
        <p:spPr>
          <a:xfrm>
            <a:off x="2172068" y="238352"/>
            <a:ext cx="9144000" cy="771751"/>
          </a:xfrm>
        </p:spPr>
        <p:txBody>
          <a:bodyPr>
            <a:normAutofit fontScale="90000"/>
          </a:bodyPr>
          <a:lstStyle/>
          <a:p>
            <a:r>
              <a:rPr lang="it-IT" dirty="0"/>
              <a:t>introduzione</a:t>
            </a:r>
          </a:p>
        </p:txBody>
      </p:sp>
      <p:sp>
        <p:nvSpPr>
          <p:cNvPr id="4" name="Sottotitolo 3">
            <a:extLst>
              <a:ext uri="{FF2B5EF4-FFF2-40B4-BE49-F238E27FC236}">
                <a16:creationId xmlns:a16="http://schemas.microsoft.com/office/drawing/2014/main" id="{6C11D1BD-55F7-1BFD-9C11-88E48918D3D0}"/>
              </a:ext>
            </a:extLst>
          </p:cNvPr>
          <p:cNvSpPr>
            <a:spLocks noGrp="1"/>
          </p:cNvSpPr>
          <p:nvPr>
            <p:ph type="subTitle" idx="1"/>
          </p:nvPr>
        </p:nvSpPr>
        <p:spPr>
          <a:xfrm>
            <a:off x="1259633" y="1383335"/>
            <a:ext cx="10823510" cy="5213415"/>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National Institute for Health and Care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Excellence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(NICE), 18 dicembre2020</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richiesta sviluppo e convalida scale valutazione covid lungo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Organizzazione Mondiale della Sanità, febbraio 2021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proposta modulo standardizzato, non convalidato, follow-up post covid-19 acuto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FIMMG-METIS, 25 giugno 2021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algoritmo gestione pazienti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post-covid</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acuti nel territorio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al momento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it-IT" sz="2400" dirty="0">
                <a:solidFill>
                  <a:prstClr val="black"/>
                </a:solidFill>
                <a:latin typeface="Calibri" panose="020F0502020204030204"/>
              </a:rPr>
              <a:t>n</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essuno</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strumento completo, convalidato e affidabile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monitoraggio  decorso sintomi  long COVID, o condizione post-covid-19, PCC</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monitoraggio impatto </a:t>
            </a:r>
            <a:r>
              <a:rPr lang="it-IT" sz="2400" dirty="0">
                <a:solidFill>
                  <a:prstClr val="black"/>
                </a:solidFill>
                <a:latin typeface="Calibri" panose="020F0502020204030204"/>
              </a:rPr>
              <a:t>PCC</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vita pazienti</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l"/>
            <a:endParaRPr lang="it-IT" dirty="0"/>
          </a:p>
        </p:txBody>
      </p:sp>
    </p:spTree>
    <p:extLst>
      <p:ext uri="{BB962C8B-B14F-4D97-AF65-F5344CB8AC3E}">
        <p14:creationId xmlns:p14="http://schemas.microsoft.com/office/powerpoint/2010/main" val="121530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CC24C3-E12E-002F-5EAC-FFBE4DF4F98F}"/>
              </a:ext>
            </a:extLst>
          </p:cNvPr>
          <p:cNvSpPr>
            <a:spLocks noGrp="1"/>
          </p:cNvSpPr>
          <p:nvPr>
            <p:ph type="title"/>
          </p:nvPr>
        </p:nvSpPr>
        <p:spPr>
          <a:xfrm>
            <a:off x="838200" y="107673"/>
            <a:ext cx="10515600" cy="709073"/>
          </a:xfrm>
        </p:spPr>
        <p:txBody>
          <a:bodyPr/>
          <a:lstStyle/>
          <a:p>
            <a:pPr algn="ctr"/>
            <a:r>
              <a:rPr lang="it-IT" dirty="0"/>
              <a:t>Sindromi </a:t>
            </a:r>
            <a:r>
              <a:rPr lang="it-IT" dirty="0" err="1"/>
              <a:t>post-covid</a:t>
            </a:r>
            <a:endParaRPr lang="en-US" dirty="0"/>
          </a:p>
        </p:txBody>
      </p:sp>
      <p:pic>
        <p:nvPicPr>
          <p:cNvPr id="5" name="Immagine 4">
            <a:extLst>
              <a:ext uri="{FF2B5EF4-FFF2-40B4-BE49-F238E27FC236}">
                <a16:creationId xmlns:a16="http://schemas.microsoft.com/office/drawing/2014/main" id="{E509D874-BDA5-058C-2D72-951DCE346C21}"/>
              </a:ext>
            </a:extLst>
          </p:cNvPr>
          <p:cNvPicPr>
            <a:picLocks noChangeAspect="1"/>
          </p:cNvPicPr>
          <p:nvPr/>
        </p:nvPicPr>
        <p:blipFill>
          <a:blip r:embed="rId3"/>
          <a:stretch>
            <a:fillRect/>
          </a:stretch>
        </p:blipFill>
        <p:spPr>
          <a:xfrm>
            <a:off x="3487945" y="1176251"/>
            <a:ext cx="6992771" cy="4940687"/>
          </a:xfrm>
          <a:prstGeom prst="rect">
            <a:avLst/>
          </a:prstGeom>
        </p:spPr>
      </p:pic>
      <p:sp>
        <p:nvSpPr>
          <p:cNvPr id="7" name="Segnaposto contenuto 6">
            <a:extLst>
              <a:ext uri="{FF2B5EF4-FFF2-40B4-BE49-F238E27FC236}">
                <a16:creationId xmlns:a16="http://schemas.microsoft.com/office/drawing/2014/main" id="{1E6158A8-9D29-4FAA-F0C3-D8B454032A6E}"/>
              </a:ext>
            </a:extLst>
          </p:cNvPr>
          <p:cNvSpPr>
            <a:spLocks noGrp="1"/>
          </p:cNvSpPr>
          <p:nvPr>
            <p:ph idx="1"/>
          </p:nvPr>
        </p:nvSpPr>
        <p:spPr>
          <a:xfrm>
            <a:off x="341050" y="1470926"/>
            <a:ext cx="10515600" cy="4351338"/>
          </a:xfrm>
        </p:spPr>
        <p:txBody>
          <a:bodyPr/>
          <a:lstStyle/>
          <a:p>
            <a:pPr marL="0" indent="0">
              <a:buNone/>
            </a:pPr>
            <a:r>
              <a:rPr lang="it-IT" dirty="0"/>
              <a:t>           valutazione </a:t>
            </a:r>
          </a:p>
          <a:p>
            <a:pPr marL="0" indent="0">
              <a:buNone/>
            </a:pPr>
            <a:r>
              <a:rPr lang="it-IT" dirty="0"/>
              <a:t>           complessiva </a:t>
            </a:r>
          </a:p>
          <a:p>
            <a:pPr marL="0" indent="0">
              <a:buNone/>
            </a:pPr>
            <a:r>
              <a:rPr lang="it-IT" dirty="0"/>
              <a:t>           paziente</a:t>
            </a:r>
          </a:p>
          <a:p>
            <a:pPr marL="0" indent="0">
              <a:buNone/>
            </a:pPr>
            <a:r>
              <a:rPr lang="it-IT" dirty="0"/>
              <a:t>           persistenza e/o</a:t>
            </a:r>
          </a:p>
          <a:p>
            <a:pPr marL="0" indent="0">
              <a:buNone/>
            </a:pPr>
            <a:r>
              <a:rPr lang="it-IT" dirty="0"/>
              <a:t>           comparsa nuovi</a:t>
            </a:r>
          </a:p>
          <a:p>
            <a:pPr marL="0" indent="0">
              <a:buNone/>
            </a:pPr>
            <a:r>
              <a:rPr lang="it-IT" dirty="0"/>
              <a:t>           sintomi</a:t>
            </a:r>
          </a:p>
          <a:p>
            <a:pPr marL="0" indent="0">
              <a:buNone/>
            </a:pPr>
            <a:endParaRPr lang="en-US" dirty="0"/>
          </a:p>
        </p:txBody>
      </p:sp>
      <p:pic>
        <p:nvPicPr>
          <p:cNvPr id="8" name="Immagine 7">
            <a:extLst>
              <a:ext uri="{FF2B5EF4-FFF2-40B4-BE49-F238E27FC236}">
                <a16:creationId xmlns:a16="http://schemas.microsoft.com/office/drawing/2014/main" id="{7D1E5368-2A17-04F0-27A3-18F81ADF2FF1}"/>
              </a:ext>
            </a:extLst>
          </p:cNvPr>
          <p:cNvPicPr>
            <a:picLocks noChangeAspect="1"/>
          </p:cNvPicPr>
          <p:nvPr/>
        </p:nvPicPr>
        <p:blipFill>
          <a:blip r:embed="rId4"/>
          <a:stretch>
            <a:fillRect/>
          </a:stretch>
        </p:blipFill>
        <p:spPr>
          <a:xfrm>
            <a:off x="3033424" y="1804275"/>
            <a:ext cx="7937680" cy="3249450"/>
          </a:xfrm>
          <a:prstGeom prst="rect">
            <a:avLst/>
          </a:prstGeom>
        </p:spPr>
      </p:pic>
    </p:spTree>
    <p:extLst>
      <p:ext uri="{BB962C8B-B14F-4D97-AF65-F5344CB8AC3E}">
        <p14:creationId xmlns:p14="http://schemas.microsoft.com/office/powerpoint/2010/main" val="158595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DD4E22-8FEC-CA46-19EB-533DCBCC154D}"/>
              </a:ext>
            </a:extLst>
          </p:cNvPr>
          <p:cNvSpPr>
            <a:spLocks noGrp="1"/>
          </p:cNvSpPr>
          <p:nvPr>
            <p:ph type="title"/>
          </p:nvPr>
        </p:nvSpPr>
        <p:spPr>
          <a:xfrm>
            <a:off x="838200" y="18255"/>
            <a:ext cx="10515600" cy="842879"/>
          </a:xfrm>
        </p:spPr>
        <p:txBody>
          <a:bodyPr/>
          <a:lstStyle/>
          <a:p>
            <a:pPr algn="ctr"/>
            <a:r>
              <a:rPr lang="en-US" dirty="0" err="1"/>
              <a:t>Sindrome</a:t>
            </a:r>
            <a:r>
              <a:rPr lang="en-US" dirty="0"/>
              <a:t> da </a:t>
            </a:r>
            <a:r>
              <a:rPr lang="en-US" dirty="0" err="1"/>
              <a:t>stanchezza</a:t>
            </a:r>
            <a:endParaRPr lang="en-US" dirty="0"/>
          </a:p>
        </p:txBody>
      </p:sp>
      <p:sp>
        <p:nvSpPr>
          <p:cNvPr id="3" name="Segnaposto contenuto 2">
            <a:extLst>
              <a:ext uri="{FF2B5EF4-FFF2-40B4-BE49-F238E27FC236}">
                <a16:creationId xmlns:a16="http://schemas.microsoft.com/office/drawing/2014/main" id="{9ABA854A-CEB5-0E50-56AE-0D20FD2039A0}"/>
              </a:ext>
            </a:extLst>
          </p:cNvPr>
          <p:cNvSpPr>
            <a:spLocks noGrp="1"/>
          </p:cNvSpPr>
          <p:nvPr>
            <p:ph idx="1"/>
          </p:nvPr>
        </p:nvSpPr>
        <p:spPr>
          <a:xfrm>
            <a:off x="1310544" y="873178"/>
            <a:ext cx="10705730" cy="5111643"/>
          </a:xfrm>
        </p:spPr>
        <p:txBody>
          <a:bodyPr>
            <a:normAutofit/>
          </a:bodyPr>
          <a:lstStyle/>
          <a:p>
            <a:r>
              <a:rPr lang="it-IT" sz="2400" dirty="0"/>
              <a:t>più frequente</a:t>
            </a:r>
          </a:p>
          <a:p>
            <a:pPr lvl="1"/>
            <a:r>
              <a:rPr lang="it-IT" dirty="0"/>
              <a:t>dal 9.7% all’82.9% dei casi </a:t>
            </a:r>
          </a:p>
          <a:p>
            <a:r>
              <a:rPr lang="it-IT" sz="2400" dirty="0"/>
              <a:t>caratterizzata da:</a:t>
            </a:r>
          </a:p>
          <a:p>
            <a:pPr lvl="1"/>
            <a:r>
              <a:rPr lang="it-IT" dirty="0"/>
              <a:t>astenia</a:t>
            </a:r>
          </a:p>
          <a:p>
            <a:pPr lvl="1"/>
            <a:r>
              <a:rPr lang="it-IT" dirty="0"/>
              <a:t>intensa sensazione di esaurimento</a:t>
            </a:r>
          </a:p>
          <a:p>
            <a:pPr lvl="1"/>
            <a:r>
              <a:rPr lang="it-IT" dirty="0"/>
              <a:t>perdita di energie</a:t>
            </a:r>
          </a:p>
          <a:p>
            <a:pPr lvl="1"/>
            <a:r>
              <a:rPr lang="it-IT" dirty="0"/>
              <a:t>debolezza</a:t>
            </a:r>
          </a:p>
          <a:p>
            <a:pPr lvl="1"/>
            <a:r>
              <a:rPr lang="it-IT" dirty="0"/>
              <a:t>intolleranza all’esercizio</a:t>
            </a:r>
          </a:p>
          <a:p>
            <a:r>
              <a:rPr lang="it-IT" sz="2400" dirty="0"/>
              <a:t>non necessariamente indotta da uno stress fisico e mentale</a:t>
            </a:r>
          </a:p>
          <a:p>
            <a:r>
              <a:rPr lang="it-IT" sz="2400" dirty="0"/>
              <a:t>non migliora con il riposo</a:t>
            </a:r>
          </a:p>
          <a:p>
            <a:r>
              <a:rPr lang="it-IT" sz="2400" dirty="0"/>
              <a:t>sovrapponibile a ME/CFS (sindrome da fatica cronica o encefalomielite mialgica)</a:t>
            </a:r>
            <a:endParaRPr lang="en-US" sz="2400" dirty="0"/>
          </a:p>
        </p:txBody>
      </p:sp>
    </p:spTree>
    <p:extLst>
      <p:ext uri="{BB962C8B-B14F-4D97-AF65-F5344CB8AC3E}">
        <p14:creationId xmlns:p14="http://schemas.microsoft.com/office/powerpoint/2010/main" val="4997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5A101A8-3A69-D7CD-1CFD-4511E1F5C3D2}"/>
              </a:ext>
            </a:extLst>
          </p:cNvPr>
          <p:cNvSpPr>
            <a:spLocks noGrp="1"/>
          </p:cNvSpPr>
          <p:nvPr>
            <p:ph idx="1"/>
          </p:nvPr>
        </p:nvSpPr>
        <p:spPr>
          <a:xfrm>
            <a:off x="1469873" y="910227"/>
            <a:ext cx="10515600" cy="6031113"/>
          </a:xfrm>
        </p:spPr>
        <p:txBody>
          <a:bodyPr>
            <a:normAutofit/>
          </a:bodyPr>
          <a:lstStyle/>
          <a:p>
            <a:r>
              <a:rPr lang="it-IT" sz="2400" dirty="0"/>
              <a:t>studio di coorte ambi direzionale e longitudinale, Wuhan, Cina</a:t>
            </a:r>
          </a:p>
          <a:p>
            <a:pPr lvl="1"/>
            <a:r>
              <a:rPr lang="it-IT" dirty="0"/>
              <a:t>dimessi dal </a:t>
            </a:r>
            <a:r>
              <a:rPr lang="it-IT" dirty="0" err="1"/>
              <a:t>Jin</a:t>
            </a:r>
            <a:r>
              <a:rPr lang="it-IT" dirty="0"/>
              <a:t> Yin-tan Hospital tra il 7 gennaio e il 29 maggio 2020</a:t>
            </a:r>
          </a:p>
          <a:p>
            <a:pPr lvl="1"/>
            <a:r>
              <a:rPr lang="it-IT" dirty="0"/>
              <a:t>valutazione a 6-12-24 mesi</a:t>
            </a:r>
          </a:p>
          <a:p>
            <a:pPr lvl="1"/>
            <a:r>
              <a:rPr lang="it-IT" dirty="0"/>
              <a:t>1192 sopravvissuti </a:t>
            </a:r>
          </a:p>
          <a:p>
            <a:pPr lvl="2"/>
            <a:r>
              <a:rPr lang="it-IT" sz="2400" dirty="0"/>
              <a:t>68% almeno 1 sintomo a sei mesi</a:t>
            </a:r>
          </a:p>
          <a:p>
            <a:pPr lvl="2"/>
            <a:r>
              <a:rPr lang="it-IT" sz="2400" dirty="0"/>
              <a:t>49% almeno 1 sintomo ad un anno </a:t>
            </a:r>
          </a:p>
          <a:p>
            <a:pPr lvl="2"/>
            <a:r>
              <a:rPr lang="it-IT" sz="2400" dirty="0"/>
              <a:t>55% almeno 1 sintomo a due anni</a:t>
            </a:r>
          </a:p>
          <a:p>
            <a:pPr lvl="1"/>
            <a:r>
              <a:rPr lang="it-IT" dirty="0"/>
              <a:t>affaticamento o debolezza muscolare sintomo più frequente</a:t>
            </a:r>
          </a:p>
          <a:p>
            <a:pPr lvl="1"/>
            <a:r>
              <a:rPr lang="it-IT" dirty="0"/>
              <a:t>89% ritorno al lavoro originale a 2 anni</a:t>
            </a:r>
          </a:p>
          <a:p>
            <a:pPr lvl="2"/>
            <a:r>
              <a:rPr lang="it-IT" sz="2400" dirty="0" err="1"/>
              <a:t>HRQoL</a:t>
            </a:r>
            <a:r>
              <a:rPr lang="it-IT" sz="2400" dirty="0"/>
              <a:t> inferiore</a:t>
            </a:r>
          </a:p>
          <a:p>
            <a:pPr lvl="2"/>
            <a:r>
              <a:rPr lang="it-IT" sz="2400" dirty="0"/>
              <a:t>peggiore capacità esercizio</a:t>
            </a:r>
          </a:p>
          <a:p>
            <a:pPr lvl="2"/>
            <a:r>
              <a:rPr lang="it-IT" sz="2400" dirty="0"/>
              <a:t>&gt; anomalie salute mentale</a:t>
            </a:r>
          </a:p>
          <a:p>
            <a:pPr lvl="2"/>
            <a:r>
              <a:rPr lang="it-IT" sz="2400" dirty="0"/>
              <a:t>&gt; utilizzo assistenza sanitaria</a:t>
            </a:r>
            <a:endParaRPr lang="en-US" sz="2400" dirty="0"/>
          </a:p>
          <a:p>
            <a:pPr lvl="1"/>
            <a:endParaRPr lang="it-IT" dirty="0"/>
          </a:p>
          <a:p>
            <a:pPr lvl="1"/>
            <a:endParaRPr lang="it-IT" dirty="0"/>
          </a:p>
          <a:p>
            <a:pPr marL="914400" lvl="2" indent="0">
              <a:buNone/>
            </a:pPr>
            <a:endParaRPr lang="en-US" sz="2600" dirty="0"/>
          </a:p>
        </p:txBody>
      </p:sp>
    </p:spTree>
    <p:extLst>
      <p:ext uri="{BB962C8B-B14F-4D97-AF65-F5344CB8AC3E}">
        <p14:creationId xmlns:p14="http://schemas.microsoft.com/office/powerpoint/2010/main" val="3451523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8382CC-7850-024D-282A-0B5BFD6965C8}"/>
              </a:ext>
            </a:extLst>
          </p:cNvPr>
          <p:cNvSpPr>
            <a:spLocks noGrp="1"/>
          </p:cNvSpPr>
          <p:nvPr>
            <p:ph type="title"/>
          </p:nvPr>
        </p:nvSpPr>
        <p:spPr>
          <a:xfrm>
            <a:off x="987490" y="0"/>
            <a:ext cx="10515600" cy="830424"/>
          </a:xfrm>
        </p:spPr>
        <p:txBody>
          <a:bodyPr>
            <a:normAutofit fontScale="90000"/>
          </a:bodyPr>
          <a:lstStyle/>
          <a:p>
            <a:pPr algn="ctr"/>
            <a:br>
              <a:rPr lang="it-IT" dirty="0"/>
            </a:br>
            <a:r>
              <a:rPr lang="it-IT" dirty="0"/>
              <a:t>OMS</a:t>
            </a:r>
            <a:br>
              <a:rPr lang="it-IT" dirty="0"/>
            </a:br>
            <a:endParaRPr lang="en-US" dirty="0"/>
          </a:p>
        </p:txBody>
      </p:sp>
      <p:sp>
        <p:nvSpPr>
          <p:cNvPr id="3" name="Segnaposto contenuto 2">
            <a:extLst>
              <a:ext uri="{FF2B5EF4-FFF2-40B4-BE49-F238E27FC236}">
                <a16:creationId xmlns:a16="http://schemas.microsoft.com/office/drawing/2014/main" id="{6957E92D-321F-5531-E7F3-F40DDF9BC431}"/>
              </a:ext>
            </a:extLst>
          </p:cNvPr>
          <p:cNvSpPr>
            <a:spLocks noGrp="1"/>
          </p:cNvSpPr>
          <p:nvPr>
            <p:ph idx="1"/>
          </p:nvPr>
        </p:nvSpPr>
        <p:spPr>
          <a:xfrm>
            <a:off x="1205144" y="830424"/>
            <a:ext cx="10986856" cy="4889701"/>
          </a:xfrm>
        </p:spPr>
        <p:txBody>
          <a:bodyPr>
            <a:normAutofit fontScale="92500" lnSpcReduction="20000"/>
          </a:bodyPr>
          <a:lstStyle/>
          <a:p>
            <a:pPr marL="0" indent="0">
              <a:buNone/>
            </a:pPr>
            <a:r>
              <a:rPr lang="it-IT" dirty="0"/>
              <a:t>follow-up</a:t>
            </a:r>
          </a:p>
          <a:p>
            <a:pPr marL="0" indent="0">
              <a:buNone/>
            </a:pPr>
            <a:r>
              <a:rPr lang="it-IT" dirty="0"/>
              <a:t>	prima visita a 4-8 settimane</a:t>
            </a:r>
          </a:p>
          <a:p>
            <a:pPr marL="0" indent="0">
              <a:buNone/>
            </a:pPr>
            <a:r>
              <a:rPr lang="it-IT" dirty="0"/>
              <a:t>		indipendentemente da persistenza o meno sintomi</a:t>
            </a:r>
          </a:p>
          <a:p>
            <a:pPr marL="0" indent="0">
              <a:buNone/>
            </a:pPr>
            <a:r>
              <a:rPr lang="it-IT" dirty="0"/>
              <a:t>	successivamente ogni 3 mesi per tutto il tempo necessario</a:t>
            </a:r>
          </a:p>
          <a:p>
            <a:pPr marL="0" indent="0">
              <a:buNone/>
            </a:pPr>
            <a:r>
              <a:rPr lang="it-IT" dirty="0"/>
              <a:t>		sintomi/segni persistenti  </a:t>
            </a:r>
          </a:p>
          <a:p>
            <a:pPr marL="0" indent="0">
              <a:buNone/>
            </a:pPr>
            <a:r>
              <a:rPr lang="it-IT" dirty="0"/>
              <a:t>	successivamente dopo 6 mesi, se possibile</a:t>
            </a:r>
          </a:p>
          <a:p>
            <a:pPr marL="0" indent="0">
              <a:buNone/>
            </a:pPr>
            <a:r>
              <a:rPr lang="it-IT" dirty="0"/>
              <a:t>		 sintomi non persistenti</a:t>
            </a:r>
          </a:p>
          <a:p>
            <a:pPr marL="0" indent="0">
              <a:buNone/>
            </a:pPr>
            <a:r>
              <a:rPr lang="it-IT" dirty="0"/>
              <a:t>riabilitazione</a:t>
            </a:r>
          </a:p>
          <a:p>
            <a:pPr marL="0" indent="0">
              <a:buNone/>
            </a:pPr>
            <a:r>
              <a:rPr lang="it-IT" dirty="0"/>
              <a:t>	raccomandata a tutti i pazienti post covid </a:t>
            </a:r>
          </a:p>
          <a:p>
            <a:pPr marL="0" indent="0">
              <a:buNone/>
            </a:pPr>
            <a:r>
              <a:rPr lang="it-IT" dirty="0"/>
              <a:t>	guida, management riabilitativo per il recupero dalla malattia COVID-19,   	(</a:t>
            </a:r>
            <a:r>
              <a:rPr lang="it-IT" dirty="0">
                <a:hlinkClick r:id="rId3"/>
              </a:rPr>
              <a:t>https://www.who.int/publications/m/item/support-for-rehabilitation-</a:t>
            </a:r>
            <a:r>
              <a:rPr lang="it-IT" dirty="0"/>
              <a:t>	self-management-after-covid-19-related-illness).</a:t>
            </a:r>
            <a:endParaRPr lang="en-US" dirty="0"/>
          </a:p>
        </p:txBody>
      </p:sp>
    </p:spTree>
    <p:extLst>
      <p:ext uri="{BB962C8B-B14F-4D97-AF65-F5344CB8AC3E}">
        <p14:creationId xmlns:p14="http://schemas.microsoft.com/office/powerpoint/2010/main" val="109554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E6388F-47D6-365F-E18B-EA156AF05A40}"/>
              </a:ext>
            </a:extLst>
          </p:cNvPr>
          <p:cNvSpPr>
            <a:spLocks noGrp="1"/>
          </p:cNvSpPr>
          <p:nvPr>
            <p:ph type="title"/>
          </p:nvPr>
        </p:nvSpPr>
        <p:spPr>
          <a:xfrm>
            <a:off x="959498" y="141192"/>
            <a:ext cx="10515600" cy="638052"/>
          </a:xfrm>
        </p:spPr>
        <p:txBody>
          <a:bodyPr>
            <a:normAutofit fontScale="90000"/>
          </a:bodyPr>
          <a:lstStyle/>
          <a:p>
            <a:pPr algn="ctr"/>
            <a:r>
              <a:rPr lang="en-US" dirty="0" err="1"/>
              <a:t>sindrome</a:t>
            </a:r>
            <a:r>
              <a:rPr lang="en-US" dirty="0"/>
              <a:t> </a:t>
            </a:r>
            <a:r>
              <a:rPr lang="en-US" dirty="0" err="1"/>
              <a:t>cardiorespiratoria</a:t>
            </a:r>
            <a:r>
              <a:rPr lang="en-US" dirty="0"/>
              <a:t> </a:t>
            </a:r>
          </a:p>
        </p:txBody>
      </p:sp>
      <p:sp>
        <p:nvSpPr>
          <p:cNvPr id="3" name="Segnaposto contenuto 2">
            <a:extLst>
              <a:ext uri="{FF2B5EF4-FFF2-40B4-BE49-F238E27FC236}">
                <a16:creationId xmlns:a16="http://schemas.microsoft.com/office/drawing/2014/main" id="{09C8C2A9-3707-7245-1D7A-9D09771156AE}"/>
              </a:ext>
            </a:extLst>
          </p:cNvPr>
          <p:cNvSpPr>
            <a:spLocks noGrp="1"/>
          </p:cNvSpPr>
          <p:nvPr>
            <p:ph idx="1"/>
          </p:nvPr>
        </p:nvSpPr>
        <p:spPr>
          <a:xfrm>
            <a:off x="1556657" y="975186"/>
            <a:ext cx="10515600" cy="5173785"/>
          </a:xfrm>
        </p:spPr>
        <p:txBody>
          <a:bodyPr>
            <a:normAutofit/>
          </a:bodyPr>
          <a:lstStyle/>
          <a:p>
            <a:r>
              <a:rPr lang="it-IT" sz="2400" dirty="0"/>
              <a:t>interessamento cardiaco:</a:t>
            </a:r>
          </a:p>
          <a:p>
            <a:pPr lvl="1"/>
            <a:r>
              <a:rPr lang="it-IT" dirty="0"/>
              <a:t>dispnea</a:t>
            </a:r>
          </a:p>
          <a:p>
            <a:pPr lvl="2"/>
            <a:r>
              <a:rPr lang="it-IT" sz="2400" dirty="0"/>
              <a:t>con o senza intolleranza all’esercizio fisico</a:t>
            </a:r>
          </a:p>
          <a:p>
            <a:pPr lvl="1"/>
            <a:r>
              <a:rPr lang="it-IT" dirty="0"/>
              <a:t>dolore al petto</a:t>
            </a:r>
          </a:p>
          <a:p>
            <a:pPr lvl="1"/>
            <a:r>
              <a:rPr lang="it-IT" dirty="0"/>
              <a:t>palpitazioni e cardiopalmo</a:t>
            </a:r>
          </a:p>
          <a:p>
            <a:pPr lvl="1"/>
            <a:r>
              <a:rPr lang="it-IT" dirty="0"/>
              <a:t>sincopi</a:t>
            </a:r>
          </a:p>
          <a:p>
            <a:pPr lvl="1"/>
            <a:r>
              <a:rPr lang="it-IT" dirty="0"/>
              <a:t>aritmie</a:t>
            </a:r>
          </a:p>
          <a:p>
            <a:pPr lvl="1"/>
            <a:r>
              <a:rPr lang="it-IT" dirty="0"/>
              <a:t>variazioni della pressione arteriosa </a:t>
            </a:r>
          </a:p>
          <a:p>
            <a:pPr marL="457200" lvl="1" indent="0">
              <a:buNone/>
            </a:pPr>
            <a:endParaRPr lang="en-US" dirty="0"/>
          </a:p>
        </p:txBody>
      </p:sp>
    </p:spTree>
    <p:extLst>
      <p:ext uri="{BB962C8B-B14F-4D97-AF65-F5344CB8AC3E}">
        <p14:creationId xmlns:p14="http://schemas.microsoft.com/office/powerpoint/2010/main" val="4123488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5CEFE2E-5B29-895A-23A7-57F936EB8D46}"/>
              </a:ext>
            </a:extLst>
          </p:cNvPr>
          <p:cNvSpPr>
            <a:spLocks noGrp="1"/>
          </p:cNvSpPr>
          <p:nvPr>
            <p:ph idx="1"/>
          </p:nvPr>
        </p:nvSpPr>
        <p:spPr>
          <a:xfrm>
            <a:off x="1125245" y="80170"/>
            <a:ext cx="11066755" cy="5919511"/>
          </a:xfrm>
        </p:spPr>
        <p:txBody>
          <a:bodyPr>
            <a:noAutofit/>
          </a:bodyPr>
          <a:lstStyle/>
          <a:p>
            <a:r>
              <a:rPr lang="da-DK" sz="2400" dirty="0"/>
              <a:t>Yan Xie et al. Nat Med. 2022 </a:t>
            </a:r>
          </a:p>
          <a:p>
            <a:pPr lvl="1"/>
            <a:r>
              <a:rPr lang="it-IT" dirty="0"/>
              <a:t>153.760 COVID-19, 5.637.647 controlli contemporanei, 5.859.411 controlli storici</a:t>
            </a:r>
          </a:p>
          <a:p>
            <a:pPr lvl="1"/>
            <a:r>
              <a:rPr lang="it-IT" dirty="0"/>
              <a:t>rischi ed oneri malattie cardiovascolari ad 1 anno </a:t>
            </a:r>
          </a:p>
          <a:p>
            <a:pPr lvl="2"/>
            <a:r>
              <a:rPr lang="it-IT" sz="2400" dirty="0"/>
              <a:t>sostanziali </a:t>
            </a:r>
          </a:p>
          <a:p>
            <a:pPr lvl="3"/>
            <a:r>
              <a:rPr lang="it-IT" sz="2400"/>
              <a:t>eventi cerebrovascolari</a:t>
            </a:r>
            <a:endParaRPr lang="it-IT" sz="2400" dirty="0"/>
          </a:p>
          <a:p>
            <a:pPr lvl="3"/>
            <a:r>
              <a:rPr lang="it-IT" sz="2400" dirty="0"/>
              <a:t>cardiopatie infiammatorie</a:t>
            </a:r>
          </a:p>
          <a:p>
            <a:pPr lvl="3"/>
            <a:r>
              <a:rPr lang="it-IT" sz="2400" dirty="0"/>
              <a:t>cardiopatie ischemiche</a:t>
            </a:r>
          </a:p>
          <a:p>
            <a:pPr lvl="3"/>
            <a:r>
              <a:rPr lang="it-IT" sz="2400" dirty="0"/>
              <a:t>insufficienza cardiaca</a:t>
            </a:r>
          </a:p>
          <a:p>
            <a:pPr lvl="3"/>
            <a:r>
              <a:rPr lang="it-IT" sz="2400" dirty="0"/>
              <a:t>malattie tromboemboliche</a:t>
            </a:r>
          </a:p>
          <a:p>
            <a:pPr lvl="3"/>
            <a:r>
              <a:rPr lang="it-IT" sz="2400" dirty="0"/>
              <a:t>altri disturbi cardiaci</a:t>
            </a:r>
          </a:p>
          <a:p>
            <a:pPr lvl="2"/>
            <a:r>
              <a:rPr lang="it-IT" sz="2400" dirty="0"/>
              <a:t>indipendenti da età, razza, sesso e altri fattori di rischio cardiovascolare</a:t>
            </a:r>
          </a:p>
          <a:p>
            <a:pPr lvl="2"/>
            <a:r>
              <a:rPr lang="it-IT" sz="2400" dirty="0"/>
              <a:t>anche senza malattia cardiovascolare pregressa</a:t>
            </a:r>
          </a:p>
          <a:p>
            <a:pPr lvl="2"/>
            <a:r>
              <a:rPr lang="it-IT" sz="2400" dirty="0"/>
              <a:t>aumento graduale dai non ricoverati a quelli ricoverati in terapia intensiva</a:t>
            </a:r>
            <a:endParaRPr lang="en-US" sz="2400" dirty="0"/>
          </a:p>
        </p:txBody>
      </p:sp>
    </p:spTree>
    <p:extLst>
      <p:ext uri="{BB962C8B-B14F-4D97-AF65-F5344CB8AC3E}">
        <p14:creationId xmlns:p14="http://schemas.microsoft.com/office/powerpoint/2010/main" val="537877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FE1830A-8F42-0759-0301-64E4982446E4}"/>
              </a:ext>
            </a:extLst>
          </p:cNvPr>
          <p:cNvSpPr>
            <a:spLocks noGrp="1"/>
          </p:cNvSpPr>
          <p:nvPr>
            <p:ph idx="1"/>
          </p:nvPr>
        </p:nvSpPr>
        <p:spPr>
          <a:xfrm>
            <a:off x="1435963" y="683309"/>
            <a:ext cx="10756037" cy="5670936"/>
          </a:xfrm>
        </p:spPr>
        <p:txBody>
          <a:bodyPr>
            <a:normAutofit/>
          </a:bodyPr>
          <a:lstStyle/>
          <a:p>
            <a:r>
              <a:rPr lang="it-IT" sz="2400" dirty="0"/>
              <a:t>interessamento polmonare:</a:t>
            </a:r>
          </a:p>
          <a:p>
            <a:pPr lvl="1"/>
            <a:r>
              <a:rPr lang="it-IT" dirty="0"/>
              <a:t>dispnea</a:t>
            </a:r>
          </a:p>
          <a:p>
            <a:pPr lvl="2"/>
            <a:r>
              <a:rPr lang="it-IT" sz="2400" dirty="0"/>
              <a:t>incapacità di prendere un respiro completo</a:t>
            </a:r>
          </a:p>
          <a:p>
            <a:pPr lvl="1"/>
            <a:r>
              <a:rPr lang="it-IT" dirty="0"/>
              <a:t>tosse</a:t>
            </a:r>
          </a:p>
          <a:p>
            <a:pPr lvl="1"/>
            <a:r>
              <a:rPr lang="it-IT" dirty="0" err="1"/>
              <a:t>faringodinia</a:t>
            </a:r>
            <a:endParaRPr lang="it-IT" dirty="0"/>
          </a:p>
          <a:p>
            <a:pPr lvl="1"/>
            <a:r>
              <a:rPr lang="it-IT" dirty="0"/>
              <a:t>febbre</a:t>
            </a:r>
          </a:p>
          <a:p>
            <a:r>
              <a:rPr lang="it-IT" sz="2400" dirty="0"/>
              <a:t>almeno un reperto TC toracico anormale, ad es. opacità a vetro smerigliato o alterazioni fibrotiche, a 6 mesi </a:t>
            </a:r>
          </a:p>
          <a:p>
            <a:r>
              <a:rPr lang="it-IT" sz="2400" dirty="0"/>
              <a:t>Studio ESCMID (</a:t>
            </a:r>
            <a:r>
              <a:rPr lang="it-IT" sz="2400" dirty="0" err="1"/>
              <a:t>European</a:t>
            </a:r>
            <a:r>
              <a:rPr lang="it-IT" sz="2400" dirty="0"/>
              <a:t> Society of </a:t>
            </a:r>
            <a:r>
              <a:rPr lang="it-IT" sz="2400" dirty="0" err="1"/>
              <a:t>Clinical</a:t>
            </a:r>
            <a:r>
              <a:rPr lang="it-IT" sz="2400" dirty="0"/>
              <a:t> </a:t>
            </a:r>
            <a:r>
              <a:rPr lang="it-IT" sz="2400" dirty="0" err="1"/>
              <a:t>Microbiology</a:t>
            </a:r>
            <a:r>
              <a:rPr lang="it-IT" sz="2400" dirty="0"/>
              <a:t> and </a:t>
            </a:r>
            <a:r>
              <a:rPr lang="it-IT" sz="2400" dirty="0" err="1"/>
              <a:t>infectious</a:t>
            </a:r>
            <a:r>
              <a:rPr lang="it-IT" sz="2400" dirty="0"/>
              <a:t> </a:t>
            </a:r>
            <a:r>
              <a:rPr lang="it-IT" sz="2400" dirty="0" err="1"/>
              <a:t>Diseases</a:t>
            </a:r>
            <a:r>
              <a:rPr lang="it-IT" sz="2400" dirty="0"/>
              <a:t>)</a:t>
            </a:r>
          </a:p>
          <a:p>
            <a:pPr lvl="1"/>
            <a:r>
              <a:rPr lang="it-IT" dirty="0"/>
              <a:t>pattern più frequente =  di tipo restrittivo</a:t>
            </a:r>
          </a:p>
          <a:p>
            <a:pPr lvl="1"/>
            <a:r>
              <a:rPr lang="it-IT" dirty="0"/>
              <a:t>PFT &gt; alterata = ridotta capacità  diffusione monossido  carbonio (DLCO), &lt; 80%</a:t>
            </a:r>
          </a:p>
          <a:p>
            <a:pPr lvl="2"/>
            <a:r>
              <a:rPr lang="it-IT" sz="2400" dirty="0"/>
              <a:t>direttamente proporzionale gravità malattia</a:t>
            </a:r>
          </a:p>
          <a:p>
            <a:pPr lvl="2"/>
            <a:r>
              <a:rPr lang="it-IT" sz="2400" dirty="0"/>
              <a:t>dimissioni</a:t>
            </a:r>
          </a:p>
          <a:p>
            <a:pPr lvl="3"/>
            <a:r>
              <a:rPr lang="it-IT" sz="2400" dirty="0"/>
              <a:t>80% </a:t>
            </a:r>
          </a:p>
          <a:p>
            <a:pPr lvl="1"/>
            <a:endParaRPr lang="it-IT" sz="1600" dirty="0"/>
          </a:p>
          <a:p>
            <a:endParaRPr lang="en-US" sz="2400" dirty="0"/>
          </a:p>
        </p:txBody>
      </p:sp>
    </p:spTree>
    <p:extLst>
      <p:ext uri="{BB962C8B-B14F-4D97-AF65-F5344CB8AC3E}">
        <p14:creationId xmlns:p14="http://schemas.microsoft.com/office/powerpoint/2010/main" val="2347129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0E2896D-BE51-2A3F-5DC6-564ED29699E0}"/>
              </a:ext>
            </a:extLst>
          </p:cNvPr>
          <p:cNvSpPr>
            <a:spLocks noGrp="1"/>
          </p:cNvSpPr>
          <p:nvPr>
            <p:ph idx="1"/>
          </p:nvPr>
        </p:nvSpPr>
        <p:spPr>
          <a:xfrm>
            <a:off x="1360714" y="411996"/>
            <a:ext cx="10515600" cy="5839612"/>
          </a:xfrm>
        </p:spPr>
        <p:txBody>
          <a:bodyPr>
            <a:normAutofit/>
          </a:bodyPr>
          <a:lstStyle/>
          <a:p>
            <a:pPr lvl="1"/>
            <a:r>
              <a:rPr lang="it-IT" dirty="0"/>
              <a:t>a tre mesi </a:t>
            </a:r>
          </a:p>
          <a:p>
            <a:pPr lvl="2"/>
            <a:r>
              <a:rPr lang="it-IT" sz="2400" dirty="0"/>
              <a:t>dal 50% al 70% se terapia intensiva </a:t>
            </a:r>
          </a:p>
          <a:p>
            <a:pPr lvl="2"/>
            <a:r>
              <a:rPr lang="it-IT" sz="2400" dirty="0"/>
              <a:t>dal 30% al 68% se malattia grave </a:t>
            </a:r>
          </a:p>
          <a:p>
            <a:pPr lvl="2"/>
            <a:r>
              <a:rPr lang="it-IT" sz="2400" dirty="0"/>
              <a:t>circa 10% se malattia da lieve a moderata </a:t>
            </a:r>
          </a:p>
          <a:p>
            <a:pPr lvl="1"/>
            <a:r>
              <a:rPr lang="it-IT" dirty="0"/>
              <a:t>a sei mesi</a:t>
            </a:r>
          </a:p>
          <a:p>
            <a:pPr lvl="2"/>
            <a:r>
              <a:rPr lang="it-IT" sz="2400" dirty="0"/>
              <a:t>58% critici</a:t>
            </a:r>
          </a:p>
          <a:p>
            <a:pPr lvl="2"/>
            <a:r>
              <a:rPr lang="it-IT" sz="2400" dirty="0"/>
              <a:t> 29% gravi </a:t>
            </a:r>
          </a:p>
          <a:p>
            <a:pPr lvl="1"/>
            <a:r>
              <a:rPr lang="it-IT" dirty="0"/>
              <a:t>ad 1 anno</a:t>
            </a:r>
          </a:p>
          <a:p>
            <a:pPr lvl="2"/>
            <a:r>
              <a:rPr lang="it-IT" sz="2400" dirty="0"/>
              <a:t> dal 23% al 54%  episodio acuto grave-critico</a:t>
            </a:r>
          </a:p>
          <a:p>
            <a:r>
              <a:rPr lang="it-IT" sz="2400" dirty="0"/>
              <a:t>capacità polmonare totale inferiore all'80% </a:t>
            </a:r>
          </a:p>
          <a:p>
            <a:pPr lvl="1"/>
            <a:r>
              <a:rPr lang="it-IT" dirty="0"/>
              <a:t>condizioni critiche</a:t>
            </a:r>
          </a:p>
          <a:p>
            <a:pPr lvl="2"/>
            <a:r>
              <a:rPr lang="it-IT" sz="2400" dirty="0"/>
              <a:t>39% a 6 mesi</a:t>
            </a:r>
          </a:p>
          <a:p>
            <a:pPr lvl="2"/>
            <a:r>
              <a:rPr lang="it-IT" sz="2400" dirty="0"/>
              <a:t>29% a 12 mesi</a:t>
            </a:r>
            <a:endParaRPr lang="en-US" sz="2400" dirty="0"/>
          </a:p>
        </p:txBody>
      </p:sp>
    </p:spTree>
    <p:extLst>
      <p:ext uri="{BB962C8B-B14F-4D97-AF65-F5344CB8AC3E}">
        <p14:creationId xmlns:p14="http://schemas.microsoft.com/office/powerpoint/2010/main" val="3204988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5AB062-A742-9B5A-C9C9-19C7A356A2CD}"/>
              </a:ext>
            </a:extLst>
          </p:cNvPr>
          <p:cNvSpPr>
            <a:spLocks noGrp="1"/>
          </p:cNvSpPr>
          <p:nvPr>
            <p:ph type="title"/>
          </p:nvPr>
        </p:nvSpPr>
        <p:spPr>
          <a:xfrm>
            <a:off x="838200" y="0"/>
            <a:ext cx="10515600" cy="671804"/>
          </a:xfrm>
        </p:spPr>
        <p:txBody>
          <a:bodyPr>
            <a:normAutofit fontScale="90000"/>
          </a:bodyPr>
          <a:lstStyle/>
          <a:p>
            <a:pPr algn="ctr"/>
            <a:r>
              <a:rPr lang="it-IT" dirty="0"/>
              <a:t>Follow-up</a:t>
            </a:r>
            <a:endParaRPr lang="en-US" dirty="0"/>
          </a:p>
        </p:txBody>
      </p:sp>
      <p:sp>
        <p:nvSpPr>
          <p:cNvPr id="3" name="Segnaposto contenuto 2">
            <a:extLst>
              <a:ext uri="{FF2B5EF4-FFF2-40B4-BE49-F238E27FC236}">
                <a16:creationId xmlns:a16="http://schemas.microsoft.com/office/drawing/2014/main" id="{7F772089-7B19-5445-DA65-88C9E208B23C}"/>
              </a:ext>
            </a:extLst>
          </p:cNvPr>
          <p:cNvSpPr>
            <a:spLocks noGrp="1"/>
          </p:cNvSpPr>
          <p:nvPr>
            <p:ph idx="1"/>
          </p:nvPr>
        </p:nvSpPr>
        <p:spPr>
          <a:xfrm>
            <a:off x="1211424" y="671804"/>
            <a:ext cx="11226553" cy="5334725"/>
          </a:xfrm>
        </p:spPr>
        <p:txBody>
          <a:bodyPr>
            <a:noAutofit/>
          </a:bodyPr>
          <a:lstStyle/>
          <a:p>
            <a:r>
              <a:rPr lang="it-IT" sz="2400" dirty="0" err="1"/>
              <a:t>visisita</a:t>
            </a:r>
            <a:r>
              <a:rPr lang="it-IT" sz="2400" dirty="0"/>
              <a:t> specialistica cardiologica e/o pneumologica</a:t>
            </a:r>
          </a:p>
          <a:p>
            <a:r>
              <a:rPr lang="it-IT" sz="2400" dirty="0"/>
              <a:t>spirometria</a:t>
            </a:r>
          </a:p>
          <a:p>
            <a:r>
              <a:rPr lang="it-IT" sz="2400" dirty="0"/>
              <a:t>rx torace e/o tac toracica</a:t>
            </a:r>
          </a:p>
          <a:p>
            <a:r>
              <a:rPr lang="it-IT" sz="2400" dirty="0"/>
              <a:t>ecocardiogramma </a:t>
            </a:r>
          </a:p>
          <a:p>
            <a:r>
              <a:rPr lang="it-IT" sz="2400" dirty="0"/>
              <a:t>ecografia polmonare</a:t>
            </a:r>
          </a:p>
          <a:p>
            <a:r>
              <a:rPr lang="it-IT" sz="2400" dirty="0"/>
              <a:t>RMC</a:t>
            </a:r>
          </a:p>
          <a:p>
            <a:r>
              <a:rPr lang="it-IT" sz="2400" dirty="0"/>
              <a:t>raccomandata riabilitazione cardiorespiratoria</a:t>
            </a:r>
          </a:p>
          <a:p>
            <a:r>
              <a:rPr lang="it-IT" sz="2400" dirty="0"/>
              <a:t>approcci non farmacologici:</a:t>
            </a:r>
          </a:p>
          <a:p>
            <a:pPr lvl="1"/>
            <a:r>
              <a:rPr lang="it-IT" dirty="0"/>
              <a:t>riabilitazione polmonare,  esercizi di respirazione </a:t>
            </a:r>
          </a:p>
          <a:p>
            <a:pPr lvl="1"/>
            <a:r>
              <a:rPr lang="it-IT" dirty="0"/>
              <a:t>terapie alternative</a:t>
            </a:r>
          </a:p>
          <a:p>
            <a:pPr lvl="2"/>
            <a:r>
              <a:rPr lang="it-IT" sz="2400" dirty="0"/>
              <a:t>esempio  terapia del canto, agopuntura, rotazione del corpo, stretching</a:t>
            </a:r>
          </a:p>
          <a:p>
            <a:pPr lvl="3"/>
            <a:r>
              <a:rPr lang="it-IT" sz="2400" dirty="0"/>
              <a:t>miglioramento dispnea</a:t>
            </a:r>
            <a:endParaRPr lang="en-US" sz="2400" dirty="0"/>
          </a:p>
        </p:txBody>
      </p:sp>
    </p:spTree>
    <p:extLst>
      <p:ext uri="{BB962C8B-B14F-4D97-AF65-F5344CB8AC3E}">
        <p14:creationId xmlns:p14="http://schemas.microsoft.com/office/powerpoint/2010/main" val="3965921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00830B-8CE3-EE3F-E55E-C1B866553C16}"/>
              </a:ext>
            </a:extLst>
          </p:cNvPr>
          <p:cNvSpPr>
            <a:spLocks noGrp="1"/>
          </p:cNvSpPr>
          <p:nvPr>
            <p:ph type="title"/>
          </p:nvPr>
        </p:nvSpPr>
        <p:spPr>
          <a:xfrm>
            <a:off x="838200" y="0"/>
            <a:ext cx="10515600" cy="540397"/>
          </a:xfrm>
        </p:spPr>
        <p:txBody>
          <a:bodyPr>
            <a:normAutofit fontScale="90000"/>
          </a:bodyPr>
          <a:lstStyle/>
          <a:p>
            <a:pPr algn="ctr"/>
            <a:r>
              <a:rPr lang="it-IT" dirty="0"/>
              <a:t>Sindrome neuropsichiatrica</a:t>
            </a:r>
            <a:endParaRPr lang="en-US" dirty="0"/>
          </a:p>
        </p:txBody>
      </p:sp>
      <p:sp>
        <p:nvSpPr>
          <p:cNvPr id="3" name="Segnaposto contenuto 2">
            <a:extLst>
              <a:ext uri="{FF2B5EF4-FFF2-40B4-BE49-F238E27FC236}">
                <a16:creationId xmlns:a16="http://schemas.microsoft.com/office/drawing/2014/main" id="{38EC1D91-FAD0-FBC0-8E41-430F6532DFD7}"/>
              </a:ext>
            </a:extLst>
          </p:cNvPr>
          <p:cNvSpPr>
            <a:spLocks noGrp="1"/>
          </p:cNvSpPr>
          <p:nvPr>
            <p:ph idx="1"/>
          </p:nvPr>
        </p:nvSpPr>
        <p:spPr>
          <a:xfrm>
            <a:off x="1967204" y="681037"/>
            <a:ext cx="10515600" cy="5823750"/>
          </a:xfrm>
        </p:spPr>
        <p:txBody>
          <a:bodyPr>
            <a:noAutofit/>
          </a:bodyPr>
          <a:lstStyle/>
          <a:p>
            <a:r>
              <a:rPr lang="it-IT" sz="2400" dirty="0"/>
              <a:t>mal di testa</a:t>
            </a:r>
          </a:p>
          <a:p>
            <a:r>
              <a:rPr lang="it-IT" sz="2400" dirty="0"/>
              <a:t>alterazioni del gusto e dell’olfatto </a:t>
            </a:r>
          </a:p>
          <a:p>
            <a:r>
              <a:rPr lang="it-IT" sz="2400" dirty="0"/>
              <a:t>difficoltà </a:t>
            </a:r>
            <a:r>
              <a:rPr lang="it-IT" sz="2400" dirty="0" err="1"/>
              <a:t>neurocognitive</a:t>
            </a:r>
            <a:r>
              <a:rPr lang="it-IT" sz="2400" dirty="0"/>
              <a:t> </a:t>
            </a:r>
          </a:p>
          <a:p>
            <a:pPr lvl="1"/>
            <a:r>
              <a:rPr lang="it-IT" dirty="0"/>
              <a:t>nebbia cerebrale, perdita di concentrazione o problemi di memoria</a:t>
            </a:r>
          </a:p>
          <a:p>
            <a:r>
              <a:rPr lang="it-IT" sz="2400" dirty="0"/>
              <a:t>sintomi di neuropatia periferica </a:t>
            </a:r>
          </a:p>
          <a:p>
            <a:pPr lvl="1"/>
            <a:r>
              <a:rPr lang="it-IT" dirty="0"/>
              <a:t>sensazione di punture di spilli e aghi ed intorpidimento</a:t>
            </a:r>
          </a:p>
          <a:p>
            <a:r>
              <a:rPr lang="it-IT" sz="2400" dirty="0"/>
              <a:t>vertigini</a:t>
            </a:r>
          </a:p>
          <a:p>
            <a:r>
              <a:rPr lang="it-IT" sz="2400" dirty="0"/>
              <a:t>aumentato rischio di Alzheimer e di Parkinson</a:t>
            </a:r>
          </a:p>
          <a:p>
            <a:r>
              <a:rPr lang="it-IT" sz="2400" dirty="0"/>
              <a:t>Insonnia, ansia, depressione</a:t>
            </a:r>
          </a:p>
          <a:p>
            <a:r>
              <a:rPr lang="it-IT" sz="2400" dirty="0"/>
              <a:t>disturbo da stress post-traumatico</a:t>
            </a:r>
          </a:p>
          <a:p>
            <a:r>
              <a:rPr lang="it-IT" sz="2400" dirty="0"/>
              <a:t>paranoia e delirio</a:t>
            </a:r>
          </a:p>
          <a:p>
            <a:pPr lvl="2"/>
            <a:r>
              <a:rPr lang="it-IT" sz="2400" dirty="0"/>
              <a:t>soprattutto nelle popolazioni più anziane</a:t>
            </a:r>
            <a:endParaRPr lang="en-US" sz="2400" dirty="0"/>
          </a:p>
        </p:txBody>
      </p:sp>
    </p:spTree>
    <p:extLst>
      <p:ext uri="{BB962C8B-B14F-4D97-AF65-F5344CB8AC3E}">
        <p14:creationId xmlns:p14="http://schemas.microsoft.com/office/powerpoint/2010/main" val="2831249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673C14B-C12D-3D31-53B7-C4428E88CB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41372" y="52982"/>
            <a:ext cx="6449558" cy="5586740"/>
          </a:xfrm>
          <a:prstGeom prst="rect">
            <a:avLst/>
          </a:prstGeom>
        </p:spPr>
      </p:pic>
      <p:sp>
        <p:nvSpPr>
          <p:cNvPr id="6" name="CasellaDiTesto 5">
            <a:extLst>
              <a:ext uri="{FF2B5EF4-FFF2-40B4-BE49-F238E27FC236}">
                <a16:creationId xmlns:a16="http://schemas.microsoft.com/office/drawing/2014/main" id="{31AAB3B7-6A8A-F813-17D1-972740EDB3A7}"/>
              </a:ext>
            </a:extLst>
          </p:cNvPr>
          <p:cNvSpPr txBox="1"/>
          <p:nvPr/>
        </p:nvSpPr>
        <p:spPr>
          <a:xfrm>
            <a:off x="1114457" y="793102"/>
            <a:ext cx="3140303" cy="4893647"/>
          </a:xfrm>
          <a:prstGeom prst="rect">
            <a:avLst/>
          </a:prstGeom>
          <a:noFill/>
        </p:spPr>
        <p:txBody>
          <a:bodyPr wrap="square" rtlCol="0">
            <a:spAutoFit/>
          </a:bodyPr>
          <a:lstStyle/>
          <a:p>
            <a:r>
              <a:rPr lang="en-US" sz="2400" dirty="0"/>
              <a:t>studio di </a:t>
            </a:r>
            <a:r>
              <a:rPr lang="en-US" sz="2400" dirty="0" err="1"/>
              <a:t>coorte</a:t>
            </a:r>
            <a:r>
              <a:rPr lang="en-US" sz="2400" dirty="0"/>
              <a:t> </a:t>
            </a:r>
            <a:r>
              <a:rPr lang="en-US" sz="2400" dirty="0" err="1"/>
              <a:t>retrospettivo</a:t>
            </a:r>
            <a:r>
              <a:rPr lang="en-US" sz="2400" dirty="0"/>
              <a:t> </a:t>
            </a:r>
            <a:r>
              <a:rPr lang="en-US" sz="2400" dirty="0" err="1"/>
              <a:t>su</a:t>
            </a:r>
            <a:r>
              <a:rPr lang="en-US" sz="2400" dirty="0"/>
              <a:t> </a:t>
            </a:r>
            <a:r>
              <a:rPr lang="en-US" sz="2400" dirty="0" err="1"/>
              <a:t>cartelle</a:t>
            </a:r>
            <a:endParaRPr lang="en-US" sz="2400" dirty="0"/>
          </a:p>
          <a:p>
            <a:r>
              <a:rPr lang="en-US" sz="2400" dirty="0" err="1"/>
              <a:t>cliniche</a:t>
            </a:r>
            <a:r>
              <a:rPr lang="en-US" sz="2400" dirty="0"/>
              <a:t> </a:t>
            </a:r>
            <a:r>
              <a:rPr lang="en-US" sz="2400" dirty="0" err="1"/>
              <a:t>elettroniche</a:t>
            </a:r>
            <a:endParaRPr lang="en-US" sz="2400" dirty="0"/>
          </a:p>
          <a:p>
            <a:r>
              <a:rPr lang="en-US" sz="2400" dirty="0"/>
              <a:t>1° </a:t>
            </a:r>
            <a:r>
              <a:rPr lang="en-US" sz="2400" dirty="0" err="1"/>
              <a:t>coorte</a:t>
            </a:r>
            <a:r>
              <a:rPr lang="en-US" sz="2400" dirty="0"/>
              <a:t> 236.379 </a:t>
            </a:r>
            <a:r>
              <a:rPr lang="en-US" sz="2400" dirty="0" err="1"/>
              <a:t>sopravvissuti</a:t>
            </a:r>
            <a:r>
              <a:rPr lang="en-US" sz="2400" dirty="0"/>
              <a:t> COVID-19</a:t>
            </a:r>
          </a:p>
          <a:p>
            <a:r>
              <a:rPr lang="en-US" sz="2400" dirty="0"/>
              <a:t>2° </a:t>
            </a:r>
            <a:r>
              <a:rPr lang="en-US" sz="2400" dirty="0" err="1"/>
              <a:t>coorte</a:t>
            </a:r>
            <a:r>
              <a:rPr lang="en-US" sz="2400" dirty="0"/>
              <a:t> con </a:t>
            </a:r>
            <a:r>
              <a:rPr lang="en-US" sz="2400" dirty="0" err="1"/>
              <a:t>diagnosi</a:t>
            </a:r>
            <a:r>
              <a:rPr lang="en-US" sz="2400" dirty="0"/>
              <a:t> di influenza</a:t>
            </a:r>
          </a:p>
          <a:p>
            <a:r>
              <a:rPr lang="en-US" sz="2400" dirty="0"/>
              <a:t>3° </a:t>
            </a:r>
            <a:r>
              <a:rPr lang="en-US" sz="2400" dirty="0" err="1"/>
              <a:t>coorte</a:t>
            </a:r>
            <a:r>
              <a:rPr lang="en-US" sz="2400" dirty="0"/>
              <a:t> con </a:t>
            </a:r>
            <a:r>
              <a:rPr lang="en-US" sz="2400" dirty="0" err="1"/>
              <a:t>diagnosi</a:t>
            </a:r>
            <a:r>
              <a:rPr lang="en-US" sz="2400" dirty="0"/>
              <a:t>  di </a:t>
            </a:r>
            <a:r>
              <a:rPr lang="en-US" sz="2400" dirty="0" err="1"/>
              <a:t>altri</a:t>
            </a:r>
            <a:r>
              <a:rPr lang="en-US" sz="2400" dirty="0"/>
              <a:t> RTI</a:t>
            </a:r>
          </a:p>
          <a:p>
            <a:r>
              <a:rPr lang="en-US" sz="2400" dirty="0"/>
              <a:t>follow-up a 6 </a:t>
            </a:r>
            <a:r>
              <a:rPr lang="en-US" sz="2400" dirty="0" err="1"/>
              <a:t>mesi</a:t>
            </a:r>
            <a:endParaRPr lang="en-US" sz="2400" dirty="0"/>
          </a:p>
          <a:p>
            <a:r>
              <a:rPr lang="it-IT" sz="2400" dirty="0"/>
              <a:t>pazienti di età &gt; 10 anni </a:t>
            </a:r>
          </a:p>
          <a:p>
            <a:r>
              <a:rPr lang="it-IT" sz="2400" dirty="0"/>
              <a:t>con evento indice dal 20 gennaio 2020</a:t>
            </a:r>
            <a:endParaRPr lang="en-US" sz="2400" dirty="0"/>
          </a:p>
        </p:txBody>
      </p:sp>
    </p:spTree>
    <p:extLst>
      <p:ext uri="{BB962C8B-B14F-4D97-AF65-F5344CB8AC3E}">
        <p14:creationId xmlns:p14="http://schemas.microsoft.com/office/powerpoint/2010/main" val="167946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ADBDA7-440D-7A1F-4040-C94145473964}"/>
              </a:ext>
            </a:extLst>
          </p:cNvPr>
          <p:cNvSpPr txBox="1"/>
          <p:nvPr/>
        </p:nvSpPr>
        <p:spPr>
          <a:xfrm>
            <a:off x="2191787" y="962321"/>
            <a:ext cx="8227380" cy="1200329"/>
          </a:xfrm>
          <a:prstGeom prst="rect">
            <a:avLst/>
          </a:prstGeom>
          <a:noFill/>
        </p:spPr>
        <p:txBody>
          <a:bodyPr wrap="square">
            <a:spAutoFit/>
          </a:bodyPr>
          <a:lstStyle/>
          <a:p>
            <a:pPr marL="342900" indent="-342900">
              <a:buFont typeface="Arial" panose="020B0604020202020204" pitchFamily="34" charset="0"/>
              <a:buChar char="•"/>
            </a:pPr>
            <a:r>
              <a:rPr lang="it-IT" sz="2400" dirty="0"/>
              <a:t>follow-up:</a:t>
            </a:r>
          </a:p>
          <a:p>
            <a:pPr marL="800100" lvl="1" indent="-342900">
              <a:buFont typeface="Arial" panose="020B0604020202020204" pitchFamily="34" charset="0"/>
              <a:buChar char="•"/>
            </a:pPr>
            <a:r>
              <a:rPr lang="it-IT" sz="2400" dirty="0"/>
              <a:t>visita specialistica neurologica e /o psichiatrica</a:t>
            </a:r>
          </a:p>
          <a:p>
            <a:pPr marL="800100" lvl="1" indent="-342900">
              <a:buFont typeface="Arial" panose="020B0604020202020204" pitchFamily="34" charset="0"/>
              <a:buChar char="•"/>
            </a:pPr>
            <a:r>
              <a:rPr lang="it-IT" sz="2400" dirty="0"/>
              <a:t>tac e/o </a:t>
            </a:r>
            <a:r>
              <a:rPr lang="it-IT" sz="2400" dirty="0" err="1"/>
              <a:t>rm</a:t>
            </a:r>
            <a:r>
              <a:rPr lang="it-IT" sz="2400" dirty="0"/>
              <a:t> encefalo </a:t>
            </a:r>
            <a:endParaRPr lang="en-US" sz="2400" dirty="0"/>
          </a:p>
        </p:txBody>
      </p:sp>
    </p:spTree>
    <p:extLst>
      <p:ext uri="{BB962C8B-B14F-4D97-AF65-F5344CB8AC3E}">
        <p14:creationId xmlns:p14="http://schemas.microsoft.com/office/powerpoint/2010/main" val="1365261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3E3FCC-F0A8-8C23-E4C2-3EDD5DB227DE}"/>
              </a:ext>
            </a:extLst>
          </p:cNvPr>
          <p:cNvSpPr>
            <a:spLocks noGrp="1"/>
          </p:cNvSpPr>
          <p:nvPr>
            <p:ph type="title"/>
          </p:nvPr>
        </p:nvSpPr>
        <p:spPr>
          <a:xfrm>
            <a:off x="838200" y="365125"/>
            <a:ext cx="10515600" cy="664685"/>
          </a:xfrm>
        </p:spPr>
        <p:txBody>
          <a:bodyPr>
            <a:normAutofit fontScale="90000"/>
          </a:bodyPr>
          <a:lstStyle/>
          <a:p>
            <a:pPr algn="ctr"/>
            <a:r>
              <a:rPr lang="it-IT" dirty="0"/>
              <a:t>Sindrome gastrointestinale</a:t>
            </a:r>
            <a:endParaRPr lang="en-US" dirty="0"/>
          </a:p>
        </p:txBody>
      </p:sp>
      <p:sp>
        <p:nvSpPr>
          <p:cNvPr id="3" name="Segnaposto contenuto 2">
            <a:extLst>
              <a:ext uri="{FF2B5EF4-FFF2-40B4-BE49-F238E27FC236}">
                <a16:creationId xmlns:a16="http://schemas.microsoft.com/office/drawing/2014/main" id="{D75AFCA9-4898-3240-9C05-9AB10FBFDC62}"/>
              </a:ext>
            </a:extLst>
          </p:cNvPr>
          <p:cNvSpPr>
            <a:spLocks noGrp="1"/>
          </p:cNvSpPr>
          <p:nvPr>
            <p:ph idx="1"/>
          </p:nvPr>
        </p:nvSpPr>
        <p:spPr>
          <a:xfrm>
            <a:off x="1676400" y="1443376"/>
            <a:ext cx="10515600" cy="5049499"/>
          </a:xfrm>
        </p:spPr>
        <p:txBody>
          <a:bodyPr>
            <a:normAutofit/>
          </a:bodyPr>
          <a:lstStyle/>
          <a:p>
            <a:r>
              <a:rPr lang="it-IT" sz="2400" dirty="0"/>
              <a:t>frequenza  30-35%</a:t>
            </a:r>
          </a:p>
          <a:p>
            <a:pPr lvl="1"/>
            <a:r>
              <a:rPr lang="it-IT" dirty="0"/>
              <a:t>indipendente gravità malattia</a:t>
            </a:r>
          </a:p>
          <a:p>
            <a:r>
              <a:rPr lang="it-IT" sz="2400" dirty="0"/>
              <a:t>caratterizzata da:</a:t>
            </a:r>
          </a:p>
          <a:p>
            <a:pPr lvl="1"/>
            <a:r>
              <a:rPr lang="it-IT" dirty="0"/>
              <a:t>vomito</a:t>
            </a:r>
          </a:p>
          <a:p>
            <a:pPr lvl="1"/>
            <a:r>
              <a:rPr lang="it-IT" dirty="0"/>
              <a:t>diarrea</a:t>
            </a:r>
          </a:p>
          <a:p>
            <a:pPr lvl="1"/>
            <a:r>
              <a:rPr lang="it-IT" dirty="0"/>
              <a:t>dolori addominali</a:t>
            </a:r>
          </a:p>
          <a:p>
            <a:pPr lvl="1"/>
            <a:r>
              <a:rPr lang="it-IT" dirty="0"/>
              <a:t>anoressia e ridotto appetito</a:t>
            </a:r>
          </a:p>
          <a:p>
            <a:pPr lvl="2"/>
            <a:r>
              <a:rPr lang="it-IT" sz="2400" dirty="0"/>
              <a:t>soprattutto nella popolazione più anziana</a:t>
            </a:r>
          </a:p>
          <a:p>
            <a:r>
              <a:rPr lang="it-IT" sz="2400" dirty="0"/>
              <a:t>follow-up:</a:t>
            </a:r>
          </a:p>
          <a:p>
            <a:pPr lvl="1"/>
            <a:r>
              <a:rPr lang="it-IT" dirty="0"/>
              <a:t>visita gastroenterologica</a:t>
            </a:r>
          </a:p>
          <a:p>
            <a:pPr lvl="1"/>
            <a:r>
              <a:rPr lang="it-IT" dirty="0"/>
              <a:t>ricerca del virus nelle fec</a:t>
            </a:r>
            <a:r>
              <a:rPr lang="it-IT" sz="2000" dirty="0"/>
              <a:t>i</a:t>
            </a:r>
            <a:endParaRPr lang="en-US" sz="2000" dirty="0"/>
          </a:p>
        </p:txBody>
      </p:sp>
    </p:spTree>
    <p:extLst>
      <p:ext uri="{BB962C8B-B14F-4D97-AF65-F5344CB8AC3E}">
        <p14:creationId xmlns:p14="http://schemas.microsoft.com/office/powerpoint/2010/main" val="231398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B79974-98AF-C625-430B-2A6041FA80F6}"/>
              </a:ext>
            </a:extLst>
          </p:cNvPr>
          <p:cNvSpPr>
            <a:spLocks noGrp="1"/>
          </p:cNvSpPr>
          <p:nvPr>
            <p:ph type="title"/>
          </p:nvPr>
        </p:nvSpPr>
        <p:spPr>
          <a:xfrm>
            <a:off x="838200" y="46510"/>
            <a:ext cx="10515600" cy="753461"/>
          </a:xfrm>
        </p:spPr>
        <p:txBody>
          <a:bodyPr/>
          <a:lstStyle/>
          <a:p>
            <a:pPr algn="ctr"/>
            <a:r>
              <a:rPr lang="it-IT" dirty="0"/>
              <a:t>Sindrome epatobiliare e pancreatica</a:t>
            </a:r>
            <a:endParaRPr lang="en-US" dirty="0"/>
          </a:p>
        </p:txBody>
      </p:sp>
      <p:sp>
        <p:nvSpPr>
          <p:cNvPr id="3" name="Segnaposto contenuto 2">
            <a:extLst>
              <a:ext uri="{FF2B5EF4-FFF2-40B4-BE49-F238E27FC236}">
                <a16:creationId xmlns:a16="http://schemas.microsoft.com/office/drawing/2014/main" id="{A8A0CDF1-4C93-381A-ADC4-4F59A2E1D868}"/>
              </a:ext>
            </a:extLst>
          </p:cNvPr>
          <p:cNvSpPr>
            <a:spLocks noGrp="1"/>
          </p:cNvSpPr>
          <p:nvPr>
            <p:ph sz="half" idx="1"/>
          </p:nvPr>
        </p:nvSpPr>
        <p:spPr>
          <a:xfrm>
            <a:off x="1131902" y="871021"/>
            <a:ext cx="5181600" cy="4351338"/>
          </a:xfrm>
        </p:spPr>
        <p:txBody>
          <a:bodyPr>
            <a:normAutofit/>
          </a:bodyPr>
          <a:lstStyle/>
          <a:p>
            <a:r>
              <a:rPr lang="it-IT" sz="2400" dirty="0"/>
              <a:t>RM multiorgano, a 2-3- mesi </a:t>
            </a:r>
          </a:p>
          <a:p>
            <a:pPr lvl="1"/>
            <a:r>
              <a:rPr lang="it-IT" dirty="0"/>
              <a:t> interessamento fegato 10%</a:t>
            </a:r>
          </a:p>
          <a:p>
            <a:pPr lvl="1"/>
            <a:r>
              <a:rPr lang="it-IT" dirty="0"/>
              <a:t>disfunzione epatica ed alterazioni delle vie biliari </a:t>
            </a:r>
          </a:p>
          <a:p>
            <a:pPr lvl="2"/>
            <a:r>
              <a:rPr lang="it-IT" sz="2400" dirty="0"/>
              <a:t>&gt; rischio malattie metaboliche</a:t>
            </a:r>
          </a:p>
          <a:p>
            <a:pPr lvl="3"/>
            <a:r>
              <a:rPr lang="it-IT" sz="2400" dirty="0"/>
              <a:t>es. steatosi epatica non alcolica (NAFLD)</a:t>
            </a:r>
            <a:endParaRPr lang="en-US" sz="2400" dirty="0"/>
          </a:p>
        </p:txBody>
      </p:sp>
      <p:sp>
        <p:nvSpPr>
          <p:cNvPr id="4" name="Segnaposto contenuto 3">
            <a:extLst>
              <a:ext uri="{FF2B5EF4-FFF2-40B4-BE49-F238E27FC236}">
                <a16:creationId xmlns:a16="http://schemas.microsoft.com/office/drawing/2014/main" id="{5E0D06E6-30E7-AEF4-4CB8-BD470BB1EAD0}"/>
              </a:ext>
            </a:extLst>
          </p:cNvPr>
          <p:cNvSpPr>
            <a:spLocks noGrp="1"/>
          </p:cNvSpPr>
          <p:nvPr>
            <p:ph sz="half" idx="2"/>
          </p:nvPr>
        </p:nvSpPr>
        <p:spPr>
          <a:xfrm>
            <a:off x="6488251" y="618579"/>
            <a:ext cx="5181600" cy="4584053"/>
          </a:xfrm>
        </p:spPr>
        <p:txBody>
          <a:bodyPr>
            <a:noAutofit/>
          </a:bodyPr>
          <a:lstStyle/>
          <a:p>
            <a:r>
              <a:rPr lang="it-IT" sz="2400" dirty="0"/>
              <a:t>coinvolgimento pancreas, 17%</a:t>
            </a:r>
          </a:p>
          <a:p>
            <a:pPr lvl="1"/>
            <a:r>
              <a:rPr lang="it-IT" dirty="0"/>
              <a:t>generalmente moderato</a:t>
            </a:r>
          </a:p>
          <a:p>
            <a:pPr lvl="1"/>
            <a:r>
              <a:rPr lang="it-IT" dirty="0"/>
              <a:t>casi più gravi pericoloso per la vita</a:t>
            </a:r>
          </a:p>
          <a:p>
            <a:pPr lvl="1"/>
            <a:r>
              <a:rPr lang="it-IT" dirty="0"/>
              <a:t> nuova insorgenza diabete</a:t>
            </a:r>
          </a:p>
          <a:p>
            <a:pPr lvl="2"/>
            <a:r>
              <a:rPr lang="it-IT" sz="2400" dirty="0"/>
              <a:t>tipo fulminante?</a:t>
            </a:r>
          </a:p>
          <a:p>
            <a:pPr lvl="2"/>
            <a:r>
              <a:rPr lang="it-IT" sz="2400" dirty="0"/>
              <a:t>autoimmune?</a:t>
            </a:r>
          </a:p>
          <a:p>
            <a:pPr lvl="2"/>
            <a:r>
              <a:rPr lang="it-IT" sz="2400" dirty="0"/>
              <a:t>iperglicemia transitoria? </a:t>
            </a:r>
          </a:p>
          <a:p>
            <a:pPr lvl="1"/>
            <a:r>
              <a:rPr lang="it-IT" dirty="0"/>
              <a:t>anomalie glicemiche fino a 2 mesi dopo le dimissioni </a:t>
            </a:r>
          </a:p>
          <a:p>
            <a:pPr lvl="1"/>
            <a:r>
              <a:rPr lang="it-IT" dirty="0" err="1"/>
              <a:t>disglicemia</a:t>
            </a:r>
            <a:r>
              <a:rPr lang="it-IT" dirty="0"/>
              <a:t>             frequenze </a:t>
            </a:r>
            <a:r>
              <a:rPr lang="it-IT" dirty="0" err="1"/>
              <a:t>pre</a:t>
            </a:r>
            <a:r>
              <a:rPr lang="it-IT" dirty="0"/>
              <a:t>-ricovero nella maggior parte dei pazienti guariti </a:t>
            </a:r>
            <a:endParaRPr lang="en-US" dirty="0"/>
          </a:p>
        </p:txBody>
      </p:sp>
      <p:sp>
        <p:nvSpPr>
          <p:cNvPr id="5" name="Freccia a destra 4">
            <a:extLst>
              <a:ext uri="{FF2B5EF4-FFF2-40B4-BE49-F238E27FC236}">
                <a16:creationId xmlns:a16="http://schemas.microsoft.com/office/drawing/2014/main" id="{E6FD81B6-D818-8DD0-D319-1274CD773428}"/>
              </a:ext>
            </a:extLst>
          </p:cNvPr>
          <p:cNvSpPr/>
          <p:nvPr/>
        </p:nvSpPr>
        <p:spPr>
          <a:xfrm>
            <a:off x="8777210" y="4216219"/>
            <a:ext cx="603682" cy="150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sellaDiTesto 5">
            <a:extLst>
              <a:ext uri="{FF2B5EF4-FFF2-40B4-BE49-F238E27FC236}">
                <a16:creationId xmlns:a16="http://schemas.microsoft.com/office/drawing/2014/main" id="{B52A05C6-96F1-9F2F-455C-D25291236AAD}"/>
              </a:ext>
            </a:extLst>
          </p:cNvPr>
          <p:cNvSpPr txBox="1"/>
          <p:nvPr/>
        </p:nvSpPr>
        <p:spPr>
          <a:xfrm>
            <a:off x="1271380" y="5179165"/>
            <a:ext cx="9316846" cy="1200329"/>
          </a:xfrm>
          <a:prstGeom prst="rect">
            <a:avLst/>
          </a:prstGeom>
          <a:noFill/>
        </p:spPr>
        <p:txBody>
          <a:bodyPr wrap="none" rtlCol="0">
            <a:spAutoFit/>
          </a:bodyPr>
          <a:lstStyle/>
          <a:p>
            <a:r>
              <a:rPr lang="it-IT" sz="2400" dirty="0"/>
              <a:t>Il follow-up potrà prevedere esami di funzionalità epatica e pancreatica, </a:t>
            </a:r>
          </a:p>
          <a:p>
            <a:r>
              <a:rPr lang="it-IT" sz="2400" dirty="0"/>
              <a:t>controllo glicemico, visita specialistica endocrinologica/diabetologica e/o </a:t>
            </a:r>
          </a:p>
          <a:p>
            <a:r>
              <a:rPr lang="it-IT" sz="2400" dirty="0"/>
              <a:t>epatologica, </a:t>
            </a:r>
            <a:r>
              <a:rPr lang="it-IT" sz="2400" dirty="0" err="1"/>
              <a:t>rm</a:t>
            </a:r>
            <a:r>
              <a:rPr lang="it-IT" sz="2400" dirty="0"/>
              <a:t> ed </a:t>
            </a:r>
            <a:r>
              <a:rPr lang="it-IT" sz="2400" dirty="0" err="1"/>
              <a:t>elastometria</a:t>
            </a:r>
            <a:r>
              <a:rPr lang="it-IT" sz="2400" dirty="0"/>
              <a:t> epatica</a:t>
            </a:r>
            <a:endParaRPr lang="en-US" sz="2400" dirty="0"/>
          </a:p>
        </p:txBody>
      </p:sp>
    </p:spTree>
    <p:extLst>
      <p:ext uri="{BB962C8B-B14F-4D97-AF65-F5344CB8AC3E}">
        <p14:creationId xmlns:p14="http://schemas.microsoft.com/office/powerpoint/2010/main" val="2621989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4FD573-ACED-01FC-16E6-CC4D355B1B46}"/>
              </a:ext>
            </a:extLst>
          </p:cNvPr>
          <p:cNvSpPr>
            <a:spLocks noGrp="1"/>
          </p:cNvSpPr>
          <p:nvPr>
            <p:ph type="title"/>
          </p:nvPr>
        </p:nvSpPr>
        <p:spPr>
          <a:xfrm>
            <a:off x="838200" y="88780"/>
            <a:ext cx="10515600" cy="806727"/>
          </a:xfrm>
        </p:spPr>
        <p:txBody>
          <a:bodyPr/>
          <a:lstStyle/>
          <a:p>
            <a:pPr algn="ctr"/>
            <a:r>
              <a:rPr lang="it-IT" dirty="0"/>
              <a:t>Sindrome muscolo-scheletrica</a:t>
            </a:r>
            <a:endParaRPr lang="en-US" dirty="0"/>
          </a:p>
        </p:txBody>
      </p:sp>
      <p:sp>
        <p:nvSpPr>
          <p:cNvPr id="3" name="Segnaposto contenuto 2">
            <a:extLst>
              <a:ext uri="{FF2B5EF4-FFF2-40B4-BE49-F238E27FC236}">
                <a16:creationId xmlns:a16="http://schemas.microsoft.com/office/drawing/2014/main" id="{76FCE35D-3987-A5C8-6CA8-1B1B87119328}"/>
              </a:ext>
            </a:extLst>
          </p:cNvPr>
          <p:cNvSpPr>
            <a:spLocks noGrp="1"/>
          </p:cNvSpPr>
          <p:nvPr>
            <p:ph sz="half" idx="1"/>
          </p:nvPr>
        </p:nvSpPr>
        <p:spPr>
          <a:xfrm>
            <a:off x="1315689" y="1253331"/>
            <a:ext cx="4399627" cy="4351338"/>
          </a:xfrm>
        </p:spPr>
        <p:txBody>
          <a:bodyPr>
            <a:normAutofit/>
          </a:bodyPr>
          <a:lstStyle/>
          <a:p>
            <a:r>
              <a:rPr lang="it-IT" sz="2400" dirty="0"/>
              <a:t>stanchezza</a:t>
            </a:r>
          </a:p>
          <a:p>
            <a:r>
              <a:rPr lang="it-IT" sz="2400" dirty="0"/>
              <a:t>dolori articolari </a:t>
            </a:r>
          </a:p>
          <a:p>
            <a:r>
              <a:rPr lang="it-IT" sz="2400" dirty="0"/>
              <a:t>mialgia </a:t>
            </a:r>
          </a:p>
          <a:p>
            <a:pPr lvl="1"/>
            <a:r>
              <a:rPr lang="it-IT" dirty="0"/>
              <a:t>per lo più diffusi</a:t>
            </a:r>
          </a:p>
          <a:p>
            <a:r>
              <a:rPr lang="it-IT" sz="2400" dirty="0"/>
              <a:t>debolezza muscolare scheletrica</a:t>
            </a:r>
          </a:p>
          <a:p>
            <a:pPr lvl="1"/>
            <a:r>
              <a:rPr lang="it-IT" dirty="0"/>
              <a:t>scarse prestazioni fisiche</a:t>
            </a:r>
          </a:p>
          <a:p>
            <a:pPr lvl="1"/>
            <a:r>
              <a:rPr lang="it-IT" dirty="0"/>
              <a:t>difficoltà vita quotidiana </a:t>
            </a:r>
          </a:p>
          <a:p>
            <a:pPr marL="457200" lvl="1" indent="0">
              <a:buNone/>
            </a:pPr>
            <a:r>
              <a:rPr lang="it-IT" dirty="0"/>
              <a:t>    e lavoro</a:t>
            </a:r>
            <a:endParaRPr lang="en-US" dirty="0"/>
          </a:p>
        </p:txBody>
      </p:sp>
    </p:spTree>
    <p:extLst>
      <p:ext uri="{BB962C8B-B14F-4D97-AF65-F5344CB8AC3E}">
        <p14:creationId xmlns:p14="http://schemas.microsoft.com/office/powerpoint/2010/main" val="271242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tavolo&#10;&#10;Descrizione generata automaticamente">
            <a:extLst>
              <a:ext uri="{FF2B5EF4-FFF2-40B4-BE49-F238E27FC236}">
                <a16:creationId xmlns:a16="http://schemas.microsoft.com/office/drawing/2014/main" id="{D39F63C1-08B5-0C50-2742-2B8B97BC1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5321" y="112423"/>
            <a:ext cx="7367890" cy="4773217"/>
          </a:xfrm>
          <a:prstGeom prst="rect">
            <a:avLst/>
          </a:prstGeom>
        </p:spPr>
      </p:pic>
      <p:sp>
        <p:nvSpPr>
          <p:cNvPr id="11" name="CasellaDiTesto 10">
            <a:extLst>
              <a:ext uri="{FF2B5EF4-FFF2-40B4-BE49-F238E27FC236}">
                <a16:creationId xmlns:a16="http://schemas.microsoft.com/office/drawing/2014/main" id="{A4700662-AB4E-1BB5-2BC3-A8AE1C040F9A}"/>
              </a:ext>
            </a:extLst>
          </p:cNvPr>
          <p:cNvSpPr txBox="1"/>
          <p:nvPr/>
        </p:nvSpPr>
        <p:spPr>
          <a:xfrm>
            <a:off x="1375677" y="4885640"/>
            <a:ext cx="11325099" cy="1369606"/>
          </a:xfrm>
          <a:prstGeom prst="rect">
            <a:avLst/>
          </a:prstGeom>
          <a:noFill/>
        </p:spPr>
        <p:txBody>
          <a:bodyPr wrap="square" rtlCol="0">
            <a:spAutoFit/>
          </a:bodyPr>
          <a:lstStyle/>
          <a:p>
            <a:pPr marL="285750" indent="-285750">
              <a:buFont typeface="Arial" panose="020B0604020202020204" pitchFamily="34" charset="0"/>
              <a:buChar char="•"/>
            </a:pPr>
            <a:r>
              <a:rPr lang="it-IT" sz="2400" dirty="0"/>
              <a:t>generalmente regredisce durante il follow-up</a:t>
            </a:r>
          </a:p>
          <a:p>
            <a:pPr marL="742950" lvl="1" indent="-285750">
              <a:buFont typeface="Arial" panose="020B0604020202020204" pitchFamily="34" charset="0"/>
              <a:buChar char="•"/>
            </a:pPr>
            <a:r>
              <a:rPr lang="it-IT" sz="2400" dirty="0"/>
              <a:t>visita specialistica reumatologica, ortopedica, fisiatrica</a:t>
            </a:r>
          </a:p>
          <a:p>
            <a:pPr marL="285750" indent="-285750">
              <a:buFont typeface="Arial" panose="020B0604020202020204" pitchFamily="34" charset="0"/>
              <a:buChar char="•"/>
            </a:pPr>
            <a:r>
              <a:rPr lang="it-IT" sz="2400" dirty="0"/>
              <a:t>raccomandato idoneo programma di riabilitazione funzionale </a:t>
            </a:r>
          </a:p>
          <a:p>
            <a:r>
              <a:rPr lang="it-IT" sz="1100" dirty="0"/>
              <a:t>         (</a:t>
            </a:r>
            <a:r>
              <a:rPr lang="en-US" sz="1100" dirty="0"/>
              <a:t>Cochrane special collections - Coronavirus (COVID-19)10: evidence relevant to clinical rehabilitation. Show preview Hide preview. 6 January 2021).</a:t>
            </a:r>
          </a:p>
        </p:txBody>
      </p:sp>
    </p:spTree>
    <p:extLst>
      <p:ext uri="{BB962C8B-B14F-4D97-AF65-F5344CB8AC3E}">
        <p14:creationId xmlns:p14="http://schemas.microsoft.com/office/powerpoint/2010/main" val="4172616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A795FE-661C-CD3F-77EE-A74D0FCCFA8D}"/>
              </a:ext>
            </a:extLst>
          </p:cNvPr>
          <p:cNvSpPr>
            <a:spLocks noGrp="1"/>
          </p:cNvSpPr>
          <p:nvPr>
            <p:ph type="title"/>
          </p:nvPr>
        </p:nvSpPr>
        <p:spPr>
          <a:xfrm>
            <a:off x="838200" y="79900"/>
            <a:ext cx="10515600" cy="859668"/>
          </a:xfrm>
        </p:spPr>
        <p:txBody>
          <a:bodyPr/>
          <a:lstStyle/>
          <a:p>
            <a:pPr algn="ctr"/>
            <a:r>
              <a:rPr lang="en-US" dirty="0" err="1"/>
              <a:t>sindrome</a:t>
            </a:r>
            <a:r>
              <a:rPr lang="en-US" dirty="0"/>
              <a:t> </a:t>
            </a:r>
            <a:r>
              <a:rPr lang="en-US" dirty="0" err="1"/>
              <a:t>tromboembolica</a:t>
            </a:r>
            <a:endParaRPr lang="en-US" dirty="0"/>
          </a:p>
        </p:txBody>
      </p:sp>
      <p:sp>
        <p:nvSpPr>
          <p:cNvPr id="4" name="CasellaDiTesto 3">
            <a:extLst>
              <a:ext uri="{FF2B5EF4-FFF2-40B4-BE49-F238E27FC236}">
                <a16:creationId xmlns:a16="http://schemas.microsoft.com/office/drawing/2014/main" id="{5E5818CE-25DF-D824-A66C-048B14A2C820}"/>
              </a:ext>
            </a:extLst>
          </p:cNvPr>
          <p:cNvSpPr txBox="1"/>
          <p:nvPr/>
        </p:nvSpPr>
        <p:spPr>
          <a:xfrm>
            <a:off x="1387135" y="1374591"/>
            <a:ext cx="9966665" cy="4108817"/>
          </a:xfrm>
          <a:prstGeom prst="rect">
            <a:avLst/>
          </a:prstGeom>
          <a:noFill/>
        </p:spPr>
        <p:txBody>
          <a:bodyPr wrap="square">
            <a:spAutoFit/>
          </a:bodyPr>
          <a:lstStyle/>
          <a:p>
            <a:pPr marL="285750" indent="-285750">
              <a:buFont typeface="Arial" panose="020B0604020202020204" pitchFamily="34" charset="0"/>
              <a:buChar char="•"/>
            </a:pPr>
            <a:r>
              <a:rPr lang="en-US" sz="2400" dirty="0"/>
              <a:t>1-2,5 %</a:t>
            </a:r>
          </a:p>
          <a:p>
            <a:pPr marL="285750" indent="-285750">
              <a:buFont typeface="Arial" panose="020B0604020202020204" pitchFamily="34" charset="0"/>
              <a:buChar char="•"/>
            </a:pPr>
            <a:r>
              <a:rPr lang="it-IT" sz="2400" dirty="0"/>
              <a:t>caratterizzata da:</a:t>
            </a:r>
          </a:p>
          <a:p>
            <a:pPr marL="742950" lvl="1" indent="-285750">
              <a:buFont typeface="Arial" panose="020B0604020202020204" pitchFamily="34" charset="0"/>
              <a:buChar char="•"/>
            </a:pPr>
            <a:r>
              <a:rPr lang="it-IT" sz="2400" dirty="0">
                <a:latin typeface="Calibri" panose="020F0502020204030204" pitchFamily="34" charset="0"/>
                <a:cs typeface="Calibri" panose="020F0502020204030204" pitchFamily="34" charset="0"/>
              </a:rPr>
              <a:t>↑ a</a:t>
            </a:r>
            <a:r>
              <a:rPr lang="it-IT" sz="2400" dirty="0"/>
              <a:t>bnorme citochine </a:t>
            </a:r>
            <a:r>
              <a:rPr lang="it-IT" sz="2400" dirty="0" err="1"/>
              <a:t>proinfiammatorie</a:t>
            </a:r>
            <a:r>
              <a:rPr lang="it-IT" sz="2400" dirty="0"/>
              <a:t> </a:t>
            </a:r>
          </a:p>
          <a:p>
            <a:pPr marL="1200150" lvl="2" indent="-285750">
              <a:buFont typeface="Arial" panose="020B0604020202020204" pitchFamily="34" charset="0"/>
              <a:buChar char="•"/>
            </a:pPr>
            <a:r>
              <a:rPr lang="it-IT" sz="2400" dirty="0"/>
              <a:t>attivazione coagulazione</a:t>
            </a:r>
          </a:p>
          <a:p>
            <a:pPr marL="1200150" lvl="2" indent="-285750">
              <a:buFont typeface="Arial" panose="020B0604020202020204" pitchFamily="34" charset="0"/>
              <a:buChar char="•"/>
            </a:pPr>
            <a:r>
              <a:rPr lang="it-IT" sz="2400" dirty="0"/>
              <a:t>disfunzione endoteliale</a:t>
            </a:r>
          </a:p>
          <a:p>
            <a:pPr marL="1657350" lvl="3" indent="-285750">
              <a:buFont typeface="Arial" panose="020B0604020202020204" pitchFamily="34" charset="0"/>
              <a:buChar char="•"/>
            </a:pPr>
            <a:r>
              <a:rPr lang="it-IT" sz="2400" dirty="0"/>
              <a:t>aumento rischio trombosi venosa e arteriosa</a:t>
            </a:r>
          </a:p>
          <a:p>
            <a:pPr marL="285750" indent="-285750">
              <a:buFont typeface="Arial" panose="020B0604020202020204" pitchFamily="34" charset="0"/>
              <a:buChar char="•"/>
            </a:pPr>
            <a:r>
              <a:rPr lang="it-IT" sz="2400" dirty="0">
                <a:latin typeface="Calibri" panose="020F0502020204030204" pitchFamily="34" charset="0"/>
                <a:cs typeface="Calibri" panose="020F0502020204030204" pitchFamily="34" charset="0"/>
              </a:rPr>
              <a:t>↑ </a:t>
            </a:r>
            <a:r>
              <a:rPr lang="it-IT" sz="2400" dirty="0"/>
              <a:t>D-dimero</a:t>
            </a:r>
          </a:p>
          <a:p>
            <a:pPr marL="285750" indent="-285750">
              <a:buFont typeface="Arial" panose="020B0604020202020204" pitchFamily="34" charset="0"/>
              <a:buChar char="•"/>
            </a:pPr>
            <a:r>
              <a:rPr lang="it-IT" sz="2400" dirty="0"/>
              <a:t>favorita stili vita sedentari</a:t>
            </a:r>
          </a:p>
          <a:p>
            <a:pPr marL="742950" lvl="1" indent="-285750">
              <a:buFont typeface="Arial" panose="020B0604020202020204" pitchFamily="34" charset="0"/>
              <a:buChar char="•"/>
            </a:pPr>
            <a:r>
              <a:rPr lang="it-IT" sz="2400" dirty="0"/>
              <a:t>intrinseci ridotta attività fisica pandemia</a:t>
            </a:r>
          </a:p>
          <a:p>
            <a:pPr marL="285750" indent="-285750">
              <a:buFont typeface="Arial" panose="020B0604020202020204" pitchFamily="34" charset="0"/>
              <a:buChar char="•"/>
            </a:pPr>
            <a:endParaRPr lang="it-IT" sz="900" dirty="0"/>
          </a:p>
          <a:p>
            <a:pPr marL="285750" indent="-285750">
              <a:buFont typeface="Arial" panose="020B0604020202020204" pitchFamily="34" charset="0"/>
              <a:buChar char="•"/>
            </a:pPr>
            <a:endParaRPr lang="it-IT" sz="9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34145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5F59842-A630-91EF-86D5-D62B96F5340E}"/>
              </a:ext>
            </a:extLst>
          </p:cNvPr>
          <p:cNvSpPr txBox="1"/>
          <p:nvPr/>
        </p:nvSpPr>
        <p:spPr>
          <a:xfrm>
            <a:off x="1042899" y="1330210"/>
            <a:ext cx="10810783" cy="3416320"/>
          </a:xfrm>
          <a:prstGeom prst="rect">
            <a:avLst/>
          </a:prstGeom>
          <a:noFill/>
        </p:spPr>
        <p:txBody>
          <a:bodyPr wrap="square">
            <a:spAutoFit/>
          </a:bodyPr>
          <a:lstStyle/>
          <a:p>
            <a:pPr marL="342900" indent="-342900">
              <a:buFont typeface="Arial" panose="020B0604020202020204" pitchFamily="34" charset="0"/>
              <a:buChar char="•"/>
            </a:pPr>
            <a:r>
              <a:rPr lang="it-IT" sz="2400" dirty="0"/>
              <a:t>Studio svedese, BMJ 2022</a:t>
            </a:r>
          </a:p>
          <a:p>
            <a:pPr marL="800100" lvl="1" indent="-342900">
              <a:buFont typeface="Arial" panose="020B0604020202020204" pitchFamily="34" charset="0"/>
              <a:buChar char="•"/>
            </a:pPr>
            <a:r>
              <a:rPr lang="it-IT" sz="2400" dirty="0"/>
              <a:t>1 057 174 positivi, 49%, maschi e 51%femmine, tra 1/2/2020 ed il 25/05/2021 </a:t>
            </a:r>
          </a:p>
          <a:p>
            <a:pPr marL="800100" lvl="1" indent="-342900">
              <a:buFont typeface="Arial" panose="020B0604020202020204" pitchFamily="34" charset="0"/>
              <a:buChar char="•"/>
            </a:pPr>
            <a:r>
              <a:rPr lang="it-IT" sz="2400" dirty="0"/>
              <a:t>4 076 342 controlli</a:t>
            </a:r>
          </a:p>
          <a:p>
            <a:pPr marL="1257300" lvl="2" indent="-342900">
              <a:buFont typeface="Arial" panose="020B0604020202020204" pitchFamily="34" charset="0"/>
              <a:buChar char="•"/>
            </a:pPr>
            <a:r>
              <a:rPr lang="it-IT" sz="2400" dirty="0">
                <a:latin typeface="Calibri" panose="020F0502020204030204" pitchFamily="34" charset="0"/>
                <a:cs typeface="Calibri" panose="020F0502020204030204" pitchFamily="34" charset="0"/>
              </a:rPr>
              <a:t>↑ </a:t>
            </a:r>
            <a:r>
              <a:rPr lang="it-IT" sz="2400" dirty="0"/>
              <a:t>rischio primo evento</a:t>
            </a:r>
          </a:p>
          <a:p>
            <a:pPr marL="1714500" lvl="3" indent="-342900">
              <a:buFont typeface="Arial" panose="020B0604020202020204" pitchFamily="34" charset="0"/>
              <a:buChar char="•"/>
            </a:pPr>
            <a:r>
              <a:rPr lang="it-IT" sz="2400" dirty="0"/>
              <a:t>trombosi venosa profonda fino a tre mesi dopo </a:t>
            </a:r>
          </a:p>
          <a:p>
            <a:pPr marL="1714500" lvl="3" indent="-342900">
              <a:buFont typeface="Arial" panose="020B0604020202020204" pitchFamily="34" charset="0"/>
              <a:buChar char="•"/>
            </a:pPr>
            <a:r>
              <a:rPr lang="it-IT" sz="2400" dirty="0"/>
              <a:t>embolia polmonare fino a sei mesi dopo</a:t>
            </a:r>
          </a:p>
          <a:p>
            <a:pPr marL="2171700" lvl="4" indent="-342900">
              <a:buFont typeface="Arial" panose="020B0604020202020204" pitchFamily="34" charset="0"/>
              <a:buChar char="•"/>
            </a:pPr>
            <a:r>
              <a:rPr lang="it-IT" sz="2400" dirty="0"/>
              <a:t>particolarmente elevato fase acuta</a:t>
            </a:r>
          </a:p>
          <a:p>
            <a:pPr marL="1714500" lvl="3" indent="-342900">
              <a:buFont typeface="Arial" panose="020B0604020202020204" pitchFamily="34" charset="0"/>
              <a:buChar char="•"/>
            </a:pPr>
            <a:r>
              <a:rPr lang="it-IT" sz="2400" dirty="0"/>
              <a:t>evento emorragico fino a due mesi dopo </a:t>
            </a:r>
          </a:p>
          <a:p>
            <a:pPr marL="1714500" lvl="3"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127915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8431B261-1AC3-4E1D-B999-53737BE3EE21}"/>
              </a:ext>
            </a:extLst>
          </p:cNvPr>
          <p:cNvSpPr>
            <a:spLocks noGrp="1"/>
          </p:cNvSpPr>
          <p:nvPr>
            <p:ph type="title"/>
          </p:nvPr>
        </p:nvSpPr>
        <p:spPr>
          <a:xfrm>
            <a:off x="838200" y="211015"/>
            <a:ext cx="10515600" cy="673562"/>
          </a:xfrm>
        </p:spPr>
        <p:txBody>
          <a:bodyPr>
            <a:normAutofit fontScale="90000"/>
          </a:bodyPr>
          <a:lstStyle/>
          <a:p>
            <a:pPr algn="ctr"/>
            <a:r>
              <a:rPr lang="en-US" dirty="0" err="1"/>
              <a:t>sindrome</a:t>
            </a:r>
            <a:r>
              <a:rPr lang="en-US" dirty="0"/>
              <a:t> </a:t>
            </a:r>
            <a:r>
              <a:rPr lang="en-US" dirty="0" err="1"/>
              <a:t>autoimmunitaria</a:t>
            </a:r>
            <a:r>
              <a:rPr lang="en-US" dirty="0"/>
              <a:t> </a:t>
            </a:r>
          </a:p>
        </p:txBody>
      </p:sp>
      <p:sp>
        <p:nvSpPr>
          <p:cNvPr id="3" name="CasellaDiTesto 2">
            <a:extLst>
              <a:ext uri="{FF2B5EF4-FFF2-40B4-BE49-F238E27FC236}">
                <a16:creationId xmlns:a16="http://schemas.microsoft.com/office/drawing/2014/main" id="{4CFFEEFA-0C81-C2B2-4DF2-DBAB0F6F8399}"/>
              </a:ext>
            </a:extLst>
          </p:cNvPr>
          <p:cNvSpPr txBox="1"/>
          <p:nvPr/>
        </p:nvSpPr>
        <p:spPr>
          <a:xfrm>
            <a:off x="1167479" y="1180005"/>
            <a:ext cx="8792447" cy="6370975"/>
          </a:xfrm>
          <a:prstGeom prst="rect">
            <a:avLst/>
          </a:prstGeom>
          <a:noFill/>
        </p:spPr>
        <p:txBody>
          <a:bodyPr wrap="square">
            <a:spAutoFit/>
          </a:bodyPr>
          <a:lstStyle/>
          <a:p>
            <a:pPr marL="342900" indent="-342900">
              <a:buFont typeface="Arial" panose="020B0604020202020204" pitchFamily="34" charset="0"/>
              <a:buChar char="•"/>
            </a:pPr>
            <a:r>
              <a:rPr lang="it-IT" sz="2400" dirty="0"/>
              <a:t>PCC   conseguenza reazione autoimmune</a:t>
            </a:r>
          </a:p>
          <a:p>
            <a:pPr marL="800100" lvl="1" indent="-342900">
              <a:buFont typeface="Arial" panose="020B0604020202020204" pitchFamily="34" charset="0"/>
              <a:buChar char="•"/>
            </a:pPr>
            <a:r>
              <a:rPr lang="it-IT" sz="2400" dirty="0"/>
              <a:t>indotta da  virus SARS-CoV-2</a:t>
            </a:r>
          </a:p>
          <a:p>
            <a:pPr marL="342900" indent="-342900">
              <a:buFont typeface="Arial" panose="020B0604020202020204" pitchFamily="34" charset="0"/>
              <a:buChar char="•"/>
            </a:pPr>
            <a:r>
              <a:rPr lang="en-US" sz="2400" dirty="0"/>
              <a:t>Studio, Regno </a:t>
            </a:r>
            <a:r>
              <a:rPr lang="en-US" sz="2400" dirty="0" err="1"/>
              <a:t>Unito</a:t>
            </a:r>
            <a:r>
              <a:rPr lang="en-US" sz="2400" dirty="0"/>
              <a:t>, 2021</a:t>
            </a:r>
          </a:p>
          <a:p>
            <a:pPr marL="800100" lvl="1" indent="-342900">
              <a:buFont typeface="Arial" panose="020B0604020202020204" pitchFamily="34" charset="0"/>
              <a:buChar char="•"/>
            </a:pPr>
            <a:r>
              <a:rPr lang="en-US" sz="2400" dirty="0"/>
              <a:t>84 </a:t>
            </a:r>
            <a:r>
              <a:rPr lang="en-US" sz="2400" dirty="0" err="1"/>
              <a:t>pazienti</a:t>
            </a:r>
            <a:r>
              <a:rPr lang="en-US" sz="2400" dirty="0"/>
              <a:t> covid-19</a:t>
            </a:r>
          </a:p>
          <a:p>
            <a:pPr marL="1257300" lvl="2" indent="-342900">
              <a:buFont typeface="Arial" panose="020B0604020202020204" pitchFamily="34" charset="0"/>
              <a:buChar char="•"/>
            </a:pPr>
            <a:r>
              <a:rPr lang="it-IT" sz="2400" dirty="0"/>
              <a:t>25 ricoverati in terapia intensiva (ITU)</a:t>
            </a:r>
          </a:p>
          <a:p>
            <a:pPr marL="1257300" lvl="2" indent="-342900">
              <a:buFont typeface="Arial" panose="020B0604020202020204" pitchFamily="34" charset="0"/>
              <a:buChar char="•"/>
            </a:pPr>
            <a:r>
              <a:rPr lang="it-IT" sz="2400" dirty="0"/>
              <a:t>35 dimessi dopo terapia intensiva</a:t>
            </a:r>
          </a:p>
          <a:p>
            <a:pPr marL="1257300" lvl="2" indent="-342900">
              <a:buFont typeface="Arial" panose="020B0604020202020204" pitchFamily="34" charset="0"/>
              <a:buChar char="•"/>
            </a:pPr>
            <a:r>
              <a:rPr lang="it-IT" sz="2400" dirty="0"/>
              <a:t>24 operatori sanitari con malattia lieve senza ricovero</a:t>
            </a:r>
          </a:p>
          <a:p>
            <a:pPr marL="800100" lvl="1" indent="-342900">
              <a:buFont typeface="Arial" panose="020B0604020202020204" pitchFamily="34" charset="0"/>
              <a:buChar char="•"/>
            </a:pPr>
            <a:r>
              <a:rPr lang="it-IT" sz="2400" dirty="0"/>
              <a:t>32 pazienti ricoverati in terapia intensiva per altre patologie</a:t>
            </a:r>
          </a:p>
          <a:p>
            <a:pPr marL="800100" lvl="1" indent="-342900">
              <a:buFont typeface="Arial" panose="020B0604020202020204" pitchFamily="34" charset="0"/>
              <a:buChar char="•"/>
            </a:pPr>
            <a:r>
              <a:rPr lang="it-IT" sz="2400" dirty="0"/>
              <a:t>rilievo autoanticorpi &gt; pazienti con Covid-19 versus controlli</a:t>
            </a:r>
          </a:p>
          <a:p>
            <a:pPr marL="1257300" lvl="2" indent="-342900">
              <a:buFont typeface="Arial" panose="020B0604020202020204" pitchFamily="34" charset="0"/>
              <a:buChar char="•"/>
            </a:pPr>
            <a:r>
              <a:rPr lang="it-IT" sz="2400" dirty="0"/>
              <a:t>60% ITU</a:t>
            </a:r>
          </a:p>
          <a:p>
            <a:pPr marL="1257300" lvl="2" indent="-342900">
              <a:buFont typeface="Arial" panose="020B0604020202020204" pitchFamily="34" charset="0"/>
              <a:buChar char="•"/>
            </a:pPr>
            <a:r>
              <a:rPr lang="it-IT" sz="2400" dirty="0"/>
              <a:t>77% dimessi ITU, a sei mesi</a:t>
            </a:r>
          </a:p>
          <a:p>
            <a:pPr marL="1257300" lvl="2" indent="-342900">
              <a:buFont typeface="Arial" panose="020B0604020202020204" pitchFamily="34" charset="0"/>
              <a:buChar char="•"/>
            </a:pPr>
            <a:r>
              <a:rPr lang="it-IT" sz="2400" dirty="0"/>
              <a:t>54% </a:t>
            </a:r>
            <a:r>
              <a:rPr lang="it-IT" sz="2400" dirty="0" err="1"/>
              <a:t>opertori</a:t>
            </a:r>
            <a:r>
              <a:rPr lang="it-IT" sz="2400" dirty="0"/>
              <a:t> sanitari, da 1 a 3 mesi</a:t>
            </a:r>
          </a:p>
          <a:p>
            <a:pPr marL="1257300" lvl="2" indent="-342900">
              <a:buFont typeface="Arial" panose="020B0604020202020204" pitchFamily="34" charset="0"/>
              <a:buChar char="•"/>
            </a:pPr>
            <a:r>
              <a:rPr lang="it-IT" sz="2400" dirty="0"/>
              <a:t>41% ITU altre patologie</a:t>
            </a:r>
          </a:p>
          <a:p>
            <a:pPr marL="1257300" lvl="2" indent="-342900">
              <a:buFont typeface="Arial" panose="020B0604020202020204" pitchFamily="34" charset="0"/>
              <a:buChar char="•"/>
            </a:pPr>
            <a:endParaRPr lang="it-IT" sz="2400" dirty="0"/>
          </a:p>
          <a:p>
            <a:pPr marL="800100" lvl="1" indent="-342900">
              <a:buFont typeface="Arial" panose="020B0604020202020204" pitchFamily="34" charset="0"/>
              <a:buChar char="•"/>
            </a:pPr>
            <a:endParaRPr lang="it-IT" sz="2400" dirty="0"/>
          </a:p>
          <a:p>
            <a:pPr marL="800100" lvl="1" indent="-342900">
              <a:buFont typeface="Arial" panose="020B0604020202020204" pitchFamily="34" charset="0"/>
              <a:buChar char="•"/>
            </a:pPr>
            <a:endParaRPr lang="it-IT" sz="2400" dirty="0"/>
          </a:p>
          <a:p>
            <a:pPr lvl="2"/>
            <a:endParaRPr lang="en-US" sz="2400" dirty="0"/>
          </a:p>
        </p:txBody>
      </p:sp>
    </p:spTree>
    <p:extLst>
      <p:ext uri="{BB962C8B-B14F-4D97-AF65-F5344CB8AC3E}">
        <p14:creationId xmlns:p14="http://schemas.microsoft.com/office/powerpoint/2010/main" val="1833007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DC7032FD-F272-2CD7-5BAD-57FA8E3FF31D}"/>
              </a:ext>
            </a:extLst>
          </p:cNvPr>
          <p:cNvSpPr>
            <a:spLocks noGrp="1"/>
          </p:cNvSpPr>
          <p:nvPr>
            <p:ph sz="half" idx="1"/>
          </p:nvPr>
        </p:nvSpPr>
        <p:spPr>
          <a:xfrm>
            <a:off x="1249290" y="438262"/>
            <a:ext cx="5181600" cy="5205489"/>
          </a:xfrm>
        </p:spPr>
        <p:txBody>
          <a:bodyPr/>
          <a:lstStyle/>
          <a:p>
            <a:r>
              <a:rPr lang="it-IT" sz="2400" dirty="0"/>
              <a:t>Paul </a:t>
            </a:r>
            <a:r>
              <a:rPr lang="it-IT" sz="2400" dirty="0" err="1"/>
              <a:t>Bastard</a:t>
            </a:r>
            <a:r>
              <a:rPr lang="it-IT" sz="2400" dirty="0"/>
              <a:t> et al.</a:t>
            </a:r>
          </a:p>
          <a:p>
            <a:pPr lvl="1"/>
            <a:r>
              <a:rPr lang="it-IT" dirty="0"/>
              <a:t>neutralizzazione  IFN di tipo I </a:t>
            </a:r>
          </a:p>
          <a:p>
            <a:pPr lvl="2"/>
            <a:r>
              <a:rPr lang="it-IT" sz="2400" dirty="0"/>
              <a:t>base COVID-19 critico</a:t>
            </a:r>
          </a:p>
          <a:p>
            <a:pPr lvl="2"/>
            <a:r>
              <a:rPr lang="it-IT" sz="2400" dirty="0"/>
              <a:t>compromissione attivazione via reattiva a valle </a:t>
            </a:r>
          </a:p>
          <a:p>
            <a:r>
              <a:rPr lang="it-IT" sz="2400" dirty="0"/>
              <a:t>autoimmunità adattativa</a:t>
            </a:r>
          </a:p>
          <a:p>
            <a:pPr lvl="1"/>
            <a:r>
              <a:rPr lang="it-IT" dirty="0"/>
              <a:t> compromette immunità antivirale innata e intrinseca</a:t>
            </a:r>
          </a:p>
          <a:p>
            <a:pPr lvl="1"/>
            <a:endParaRPr lang="it-IT" dirty="0"/>
          </a:p>
          <a:p>
            <a:pPr lvl="1"/>
            <a:endParaRPr lang="it-IT" dirty="0"/>
          </a:p>
          <a:p>
            <a:pPr lvl="1"/>
            <a:endParaRPr lang="it-IT" dirty="0"/>
          </a:p>
          <a:p>
            <a:pPr lvl="1"/>
            <a:endParaRPr lang="it-IT" dirty="0"/>
          </a:p>
          <a:p>
            <a:pPr marL="0" indent="0">
              <a:buNone/>
            </a:pPr>
            <a:endParaRPr lang="en-US" sz="900" dirty="0"/>
          </a:p>
          <a:p>
            <a:endParaRPr lang="en-US" sz="900" dirty="0"/>
          </a:p>
        </p:txBody>
      </p:sp>
      <p:pic>
        <p:nvPicPr>
          <p:cNvPr id="6" name="Segnaposto contenuto 5">
            <a:extLst>
              <a:ext uri="{FF2B5EF4-FFF2-40B4-BE49-F238E27FC236}">
                <a16:creationId xmlns:a16="http://schemas.microsoft.com/office/drawing/2014/main" id="{A71C9BBD-9A27-55AF-6973-0E3304F57D39}"/>
              </a:ext>
            </a:extLst>
          </p:cNvPr>
          <p:cNvPicPr>
            <a:picLocks noGrp="1" noChangeAspect="1"/>
          </p:cNvPicPr>
          <p:nvPr>
            <p:ph sz="half" idx="2"/>
          </p:nvPr>
        </p:nvPicPr>
        <p:blipFill>
          <a:blip r:embed="rId3"/>
          <a:stretch>
            <a:fillRect/>
          </a:stretch>
        </p:blipFill>
        <p:spPr>
          <a:xfrm>
            <a:off x="7148894" y="363618"/>
            <a:ext cx="4578493" cy="4316342"/>
          </a:xfrm>
          <a:prstGeom prst="rect">
            <a:avLst/>
          </a:prstGeom>
        </p:spPr>
      </p:pic>
      <p:pic>
        <p:nvPicPr>
          <p:cNvPr id="7" name="Immagine 6">
            <a:extLst>
              <a:ext uri="{FF2B5EF4-FFF2-40B4-BE49-F238E27FC236}">
                <a16:creationId xmlns:a16="http://schemas.microsoft.com/office/drawing/2014/main" id="{970B50AD-02A5-CD62-CE5D-EBEDB7693DFF}"/>
              </a:ext>
            </a:extLst>
          </p:cNvPr>
          <p:cNvPicPr>
            <a:picLocks noChangeAspect="1"/>
          </p:cNvPicPr>
          <p:nvPr/>
        </p:nvPicPr>
        <p:blipFill>
          <a:blip r:embed="rId4"/>
          <a:stretch>
            <a:fillRect/>
          </a:stretch>
        </p:blipFill>
        <p:spPr>
          <a:xfrm>
            <a:off x="7234335" y="4497451"/>
            <a:ext cx="4578493" cy="914479"/>
          </a:xfrm>
          <a:prstGeom prst="rect">
            <a:avLst/>
          </a:prstGeom>
        </p:spPr>
      </p:pic>
    </p:spTree>
    <p:extLst>
      <p:ext uri="{BB962C8B-B14F-4D97-AF65-F5344CB8AC3E}">
        <p14:creationId xmlns:p14="http://schemas.microsoft.com/office/powerpoint/2010/main" val="1927772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27367C-1C3A-23FE-5FC2-0BB8C07AB69E}"/>
              </a:ext>
            </a:extLst>
          </p:cNvPr>
          <p:cNvSpPr>
            <a:spLocks noGrp="1"/>
          </p:cNvSpPr>
          <p:nvPr>
            <p:ph type="title"/>
          </p:nvPr>
        </p:nvSpPr>
        <p:spPr>
          <a:xfrm>
            <a:off x="838200" y="225166"/>
            <a:ext cx="10515600" cy="913169"/>
          </a:xfrm>
        </p:spPr>
        <p:txBody>
          <a:bodyPr/>
          <a:lstStyle/>
          <a:p>
            <a:pPr algn="ctr"/>
            <a:r>
              <a:rPr lang="it-IT" dirty="0"/>
              <a:t>Sindrome genitourinaria</a:t>
            </a:r>
            <a:endParaRPr lang="en-US" dirty="0"/>
          </a:p>
        </p:txBody>
      </p:sp>
      <p:sp>
        <p:nvSpPr>
          <p:cNvPr id="3" name="Segnaposto contenuto 2">
            <a:extLst>
              <a:ext uri="{FF2B5EF4-FFF2-40B4-BE49-F238E27FC236}">
                <a16:creationId xmlns:a16="http://schemas.microsoft.com/office/drawing/2014/main" id="{F1D4D797-0B1D-C0E6-C912-5A2804F8C034}"/>
              </a:ext>
            </a:extLst>
          </p:cNvPr>
          <p:cNvSpPr>
            <a:spLocks noGrp="1"/>
          </p:cNvSpPr>
          <p:nvPr>
            <p:ph sz="half" idx="4294967295"/>
          </p:nvPr>
        </p:nvSpPr>
        <p:spPr>
          <a:xfrm>
            <a:off x="1073019" y="1483308"/>
            <a:ext cx="10515599" cy="4351338"/>
          </a:xfrm>
        </p:spPr>
        <p:txBody>
          <a:bodyPr>
            <a:normAutofit/>
          </a:bodyPr>
          <a:lstStyle/>
          <a:p>
            <a:r>
              <a:rPr lang="it-IT" sz="2400" dirty="0"/>
              <a:t>Studio, Washington University di St. Louis, novembre 2021</a:t>
            </a:r>
          </a:p>
          <a:p>
            <a:pPr lvl="1"/>
            <a:endParaRPr lang="it-IT" dirty="0">
              <a:latin typeface="Calibri" panose="020F0502020204030204" pitchFamily="34" charset="0"/>
              <a:cs typeface="Calibri" panose="020F0502020204030204" pitchFamily="34" charset="0"/>
            </a:endParaRPr>
          </a:p>
          <a:p>
            <a:pPr lvl="1"/>
            <a:r>
              <a:rPr lang="it-IT" dirty="0">
                <a:latin typeface="Calibri" panose="020F0502020204030204" pitchFamily="34" charset="0"/>
                <a:cs typeface="Calibri" panose="020F0502020204030204" pitchFamily="34" charset="0"/>
              </a:rPr>
              <a:t>pazienti con long covid </a:t>
            </a:r>
          </a:p>
          <a:p>
            <a:pPr lvl="2"/>
            <a:r>
              <a:rPr lang="it-IT" sz="2400" dirty="0">
                <a:latin typeface="Calibri" panose="020F0502020204030204" pitchFamily="34" charset="0"/>
                <a:cs typeface="Calibri" panose="020F0502020204030204" pitchFamily="34" charset="0"/>
              </a:rPr>
              <a:t>↑</a:t>
            </a:r>
            <a:r>
              <a:rPr lang="it-IT" sz="2400" dirty="0"/>
              <a:t>rischio, 25%, problemi renali:</a:t>
            </a:r>
          </a:p>
          <a:p>
            <a:pPr lvl="3"/>
            <a:r>
              <a:rPr lang="it-IT" sz="2400" dirty="0"/>
              <a:t>5% ↓  30% GFR</a:t>
            </a:r>
          </a:p>
          <a:p>
            <a:pPr lvl="3"/>
            <a:r>
              <a:rPr lang="it-IT" sz="2400" dirty="0"/>
              <a:t>proteinuria</a:t>
            </a:r>
          </a:p>
          <a:p>
            <a:pPr lvl="3"/>
            <a:r>
              <a:rPr lang="it-IT" sz="2400" dirty="0"/>
              <a:t>ematuria</a:t>
            </a:r>
          </a:p>
          <a:p>
            <a:pPr lvl="3"/>
            <a:r>
              <a:rPr lang="it-IT" sz="2400" dirty="0"/>
              <a:t>difficoltà di eiaculazione, 2,63% </a:t>
            </a:r>
          </a:p>
          <a:p>
            <a:pPr lvl="3"/>
            <a:r>
              <a:rPr lang="it-IT" sz="2400" dirty="0"/>
              <a:t>riduzione della libido,  2,36% </a:t>
            </a:r>
            <a:endParaRPr lang="en-US" sz="2400" dirty="0"/>
          </a:p>
        </p:txBody>
      </p:sp>
    </p:spTree>
    <p:extLst>
      <p:ext uri="{BB962C8B-B14F-4D97-AF65-F5344CB8AC3E}">
        <p14:creationId xmlns:p14="http://schemas.microsoft.com/office/powerpoint/2010/main" val="3411638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A53D7F8-B86E-B8D2-70B3-54BD1B509408}"/>
              </a:ext>
            </a:extLst>
          </p:cNvPr>
          <p:cNvSpPr>
            <a:spLocks noGrp="1"/>
          </p:cNvSpPr>
          <p:nvPr>
            <p:ph type="title"/>
          </p:nvPr>
        </p:nvSpPr>
        <p:spPr>
          <a:xfrm>
            <a:off x="838200" y="365125"/>
            <a:ext cx="10515600" cy="664685"/>
          </a:xfrm>
        </p:spPr>
        <p:txBody>
          <a:bodyPr>
            <a:normAutofit fontScale="90000"/>
          </a:bodyPr>
          <a:lstStyle/>
          <a:p>
            <a:pPr algn="ctr"/>
            <a:r>
              <a:rPr lang="it-IT" dirty="0"/>
              <a:t>Sindrome dermatologica</a:t>
            </a:r>
            <a:endParaRPr lang="en-US" dirty="0"/>
          </a:p>
        </p:txBody>
      </p:sp>
      <p:sp>
        <p:nvSpPr>
          <p:cNvPr id="7" name="CasellaDiTesto 6">
            <a:extLst>
              <a:ext uri="{FF2B5EF4-FFF2-40B4-BE49-F238E27FC236}">
                <a16:creationId xmlns:a16="http://schemas.microsoft.com/office/drawing/2014/main" id="{104CDF73-8630-DE10-97DC-FC9E786CE232}"/>
              </a:ext>
            </a:extLst>
          </p:cNvPr>
          <p:cNvSpPr txBox="1"/>
          <p:nvPr/>
        </p:nvSpPr>
        <p:spPr>
          <a:xfrm>
            <a:off x="1772680" y="1333617"/>
            <a:ext cx="11307932" cy="3785652"/>
          </a:xfrm>
          <a:prstGeom prst="rect">
            <a:avLst/>
          </a:prstGeom>
          <a:noFill/>
        </p:spPr>
        <p:txBody>
          <a:bodyPr wrap="square">
            <a:spAutoFit/>
          </a:bodyPr>
          <a:lstStyle/>
          <a:p>
            <a:pPr marL="342900" indent="-342900">
              <a:buFont typeface="Arial" panose="020B0604020202020204" pitchFamily="34" charset="0"/>
              <a:buChar char="•"/>
            </a:pPr>
            <a:r>
              <a:rPr lang="it-IT" sz="2400" dirty="0"/>
              <a:t>prevalenza 20%  </a:t>
            </a:r>
          </a:p>
          <a:p>
            <a:pPr marL="342900" indent="-342900">
              <a:buFont typeface="Arial" panose="020B0604020202020204" pitchFamily="34" charset="0"/>
              <a:buChar char="•"/>
            </a:pPr>
            <a:r>
              <a:rPr lang="it-IT" sz="2400" dirty="0"/>
              <a:t>lesioni:</a:t>
            </a:r>
          </a:p>
          <a:p>
            <a:pPr marL="800100" lvl="1" indent="-342900">
              <a:buFont typeface="Arial" panose="020B0604020202020204" pitchFamily="34" charset="0"/>
              <a:buChar char="•"/>
            </a:pPr>
            <a:r>
              <a:rPr lang="it-IT" sz="2400" dirty="0"/>
              <a:t>simili a geloni alle estremità, 40,2% </a:t>
            </a:r>
          </a:p>
          <a:p>
            <a:pPr marL="800100" lvl="1" indent="-342900">
              <a:buFont typeface="Arial" panose="020B0604020202020204" pitchFamily="34" charset="0"/>
              <a:buChar char="•"/>
            </a:pPr>
            <a:r>
              <a:rPr lang="it-IT" sz="2400" dirty="0" err="1"/>
              <a:t>maculopapulari</a:t>
            </a:r>
            <a:r>
              <a:rPr lang="it-IT" sz="2400" dirty="0"/>
              <a:t>, 22,7% </a:t>
            </a:r>
          </a:p>
          <a:p>
            <a:pPr marL="800100" lvl="1" indent="-342900">
              <a:buFont typeface="Arial" panose="020B0604020202020204" pitchFamily="34" charset="0"/>
              <a:buChar char="•"/>
            </a:pPr>
            <a:r>
              <a:rPr lang="it-IT" sz="2400" dirty="0" err="1"/>
              <a:t>orticarioidi</a:t>
            </a:r>
            <a:r>
              <a:rPr lang="it-IT" sz="2400" dirty="0"/>
              <a:t>, 8,9%</a:t>
            </a:r>
          </a:p>
          <a:p>
            <a:pPr marL="800100" lvl="1" indent="-342900">
              <a:buFont typeface="Arial" panose="020B0604020202020204" pitchFamily="34" charset="0"/>
              <a:buChar char="•"/>
            </a:pPr>
            <a:r>
              <a:rPr lang="it-IT" sz="2400" dirty="0"/>
              <a:t>vescicolari, 6,4%</a:t>
            </a:r>
            <a:endParaRPr lang="en-US" sz="2400" dirty="0"/>
          </a:p>
          <a:p>
            <a:pPr marL="342900" indent="-342900">
              <a:buFont typeface="Arial" panose="020B0604020202020204" pitchFamily="34" charset="0"/>
              <a:buChar char="•"/>
            </a:pPr>
            <a:r>
              <a:rPr lang="it-IT" sz="2400" dirty="0"/>
              <a:t>caduta dei capelli 28,6%</a:t>
            </a:r>
          </a:p>
          <a:p>
            <a:pPr marL="800100" lvl="1" indent="-342900">
              <a:buFont typeface="Arial" panose="020B0604020202020204" pitchFamily="34" charset="0"/>
              <a:buChar char="•"/>
            </a:pPr>
            <a:r>
              <a:rPr lang="it-IT" sz="2400" dirty="0"/>
              <a:t> più frequente ♀ vs ♂ </a:t>
            </a:r>
          </a:p>
          <a:p>
            <a:pPr marL="1257300" lvl="2" indent="-342900">
              <a:buFont typeface="Arial" panose="020B0604020202020204" pitchFamily="34" charset="0"/>
              <a:buChar char="•"/>
            </a:pPr>
            <a:r>
              <a:rPr lang="it-IT" sz="2400" dirty="0"/>
              <a:t>8% a 2 mesi esordio</a:t>
            </a:r>
          </a:p>
          <a:p>
            <a:pPr marL="1257300" lvl="2" indent="-342900">
              <a:buFont typeface="Arial" panose="020B0604020202020204" pitchFamily="34" charset="0"/>
              <a:buChar char="•"/>
            </a:pPr>
            <a:r>
              <a:rPr lang="it-IT" sz="2400" dirty="0"/>
              <a:t>15% a 1 anno esordio </a:t>
            </a:r>
          </a:p>
        </p:txBody>
      </p:sp>
    </p:spTree>
    <p:extLst>
      <p:ext uri="{BB962C8B-B14F-4D97-AF65-F5344CB8AC3E}">
        <p14:creationId xmlns:p14="http://schemas.microsoft.com/office/powerpoint/2010/main" val="1672504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4419A8-07F7-3A48-3AE6-9ED284EF2EDD}"/>
              </a:ext>
            </a:extLst>
          </p:cNvPr>
          <p:cNvSpPr>
            <a:spLocks noGrp="1"/>
          </p:cNvSpPr>
          <p:nvPr>
            <p:ph type="title"/>
          </p:nvPr>
        </p:nvSpPr>
        <p:spPr>
          <a:xfrm>
            <a:off x="838200" y="170638"/>
            <a:ext cx="10515600" cy="664685"/>
          </a:xfrm>
        </p:spPr>
        <p:txBody>
          <a:bodyPr>
            <a:normAutofit fontScale="90000"/>
          </a:bodyPr>
          <a:lstStyle/>
          <a:p>
            <a:pPr algn="ctr"/>
            <a:r>
              <a:rPr lang="en-US" dirty="0" err="1"/>
              <a:t>sindrome</a:t>
            </a:r>
            <a:r>
              <a:rPr lang="en-US" dirty="0"/>
              <a:t> </a:t>
            </a:r>
            <a:r>
              <a:rPr lang="en-US" dirty="0" err="1"/>
              <a:t>infiammatoria</a:t>
            </a:r>
            <a:r>
              <a:rPr lang="en-US" dirty="0"/>
              <a:t> </a:t>
            </a:r>
            <a:r>
              <a:rPr lang="en-US" dirty="0" err="1"/>
              <a:t>multisistemica</a:t>
            </a:r>
            <a:r>
              <a:rPr lang="en-US" dirty="0"/>
              <a:t> (MIS) </a:t>
            </a:r>
          </a:p>
        </p:txBody>
      </p:sp>
      <p:sp>
        <p:nvSpPr>
          <p:cNvPr id="4" name="CasellaDiTesto 3">
            <a:extLst>
              <a:ext uri="{FF2B5EF4-FFF2-40B4-BE49-F238E27FC236}">
                <a16:creationId xmlns:a16="http://schemas.microsoft.com/office/drawing/2014/main" id="{7BEA04CD-DB97-F9CD-4E9F-7B748AE1C9EA}"/>
              </a:ext>
            </a:extLst>
          </p:cNvPr>
          <p:cNvSpPr txBox="1"/>
          <p:nvPr/>
        </p:nvSpPr>
        <p:spPr>
          <a:xfrm>
            <a:off x="1344227" y="1021481"/>
            <a:ext cx="10847773" cy="5262979"/>
          </a:xfrm>
          <a:prstGeom prst="rect">
            <a:avLst/>
          </a:prstGeom>
          <a:noFill/>
        </p:spPr>
        <p:txBody>
          <a:bodyPr wrap="square">
            <a:spAutoFit/>
          </a:bodyPr>
          <a:lstStyle/>
          <a:p>
            <a:pPr marL="342900" indent="-342900">
              <a:buFont typeface="Arial" panose="020B0604020202020204" pitchFamily="34" charset="0"/>
              <a:buChar char="•"/>
            </a:pPr>
            <a:r>
              <a:rPr lang="it-IT" sz="2400" dirty="0"/>
              <a:t>MIS-C  età &lt; 21 anni e MIS-A età ≥ 21 anni </a:t>
            </a:r>
            <a:endParaRPr lang="en-US" sz="2400" dirty="0"/>
          </a:p>
          <a:p>
            <a:pPr marL="342900" indent="-342900">
              <a:buFont typeface="Arial" panose="020B0604020202020204" pitchFamily="34" charset="0"/>
              <a:buChar char="•"/>
            </a:pPr>
            <a:r>
              <a:rPr lang="it-IT" sz="2400" dirty="0"/>
              <a:t>rara ma grave</a:t>
            </a:r>
          </a:p>
          <a:p>
            <a:pPr marL="800100" lvl="1" indent="-342900">
              <a:buFont typeface="Arial" panose="020B0604020202020204" pitchFamily="34" charset="0"/>
              <a:buChar char="•"/>
            </a:pPr>
            <a:r>
              <a:rPr lang="it-IT" sz="2400" dirty="0"/>
              <a:t>caratterizzata da:</a:t>
            </a:r>
          </a:p>
          <a:p>
            <a:pPr marL="1257300" lvl="2" indent="-342900">
              <a:buFont typeface="Arial" panose="020B0604020202020204" pitchFamily="34" charset="0"/>
              <a:buChar char="•"/>
            </a:pPr>
            <a:r>
              <a:rPr lang="it-IT" sz="2400" dirty="0"/>
              <a:t>infiammazione sistemica  </a:t>
            </a:r>
          </a:p>
          <a:p>
            <a:pPr marL="1257300" lvl="2" indent="-342900">
              <a:buFont typeface="Arial" panose="020B0604020202020204" pitchFamily="34" charset="0"/>
              <a:buChar char="•"/>
            </a:pPr>
            <a:r>
              <a:rPr lang="it-IT" sz="2400" dirty="0"/>
              <a:t>disfunzione endoteliale</a:t>
            </a:r>
          </a:p>
          <a:p>
            <a:pPr marL="800100" lvl="1" indent="-342900">
              <a:buFont typeface="Arial" panose="020B0604020202020204" pitchFamily="34" charset="0"/>
              <a:buChar char="•"/>
            </a:pPr>
            <a:r>
              <a:rPr lang="it-IT" sz="2400" dirty="0"/>
              <a:t>MIS-C + frequente MIS-A</a:t>
            </a:r>
          </a:p>
          <a:p>
            <a:pPr marL="1257300" lvl="2" indent="-342900">
              <a:buFont typeface="Arial" panose="020B0604020202020204" pitchFamily="34" charset="0"/>
              <a:buChar char="•"/>
            </a:pPr>
            <a:r>
              <a:rPr lang="it-IT" sz="2400" dirty="0"/>
              <a:t>prevalenza 5% circa</a:t>
            </a:r>
          </a:p>
          <a:p>
            <a:pPr marL="1714500" lvl="3" indent="-342900">
              <a:buFont typeface="Arial" panose="020B0604020202020204" pitchFamily="34" charset="0"/>
              <a:buChar char="•"/>
            </a:pPr>
            <a:r>
              <a:rPr lang="it-IT" sz="2400" dirty="0"/>
              <a:t>&lt; 1 aa 10,6%</a:t>
            </a:r>
          </a:p>
          <a:p>
            <a:pPr marL="1714500" lvl="3" indent="-342900">
              <a:buFont typeface="Arial" panose="020B0604020202020204" pitchFamily="34" charset="0"/>
              <a:buChar char="•"/>
            </a:pPr>
            <a:r>
              <a:rPr lang="it-IT" sz="2400" dirty="0"/>
              <a:t>≥ 16 aa, 3%</a:t>
            </a:r>
          </a:p>
          <a:p>
            <a:pPr marL="342900" indent="-342900">
              <a:buFont typeface="Arial" panose="020B0604020202020204" pitchFamily="34" charset="0"/>
              <a:buChar char="•"/>
            </a:pPr>
            <a:r>
              <a:rPr lang="it-IT" sz="2400" dirty="0"/>
              <a:t>marcatori infiammazione</a:t>
            </a:r>
          </a:p>
          <a:p>
            <a:pPr marL="800100" lvl="1" indent="-342900">
              <a:buFont typeface="Arial" panose="020B0604020202020204" pitchFamily="34" charset="0"/>
              <a:buChar char="•"/>
            </a:pPr>
            <a:r>
              <a:rPr lang="it-IT" sz="2400" dirty="0"/>
              <a:t>proteina C-reattiva (CRP), ferritina, D-dimero e interleuchina-6</a:t>
            </a:r>
          </a:p>
          <a:p>
            <a:pPr marL="1257300" lvl="2" indent="-342900">
              <a:buFont typeface="Arial" panose="020B0604020202020204" pitchFamily="34" charset="0"/>
              <a:buChar char="•"/>
            </a:pPr>
            <a:r>
              <a:rPr lang="it-IT" sz="2400" dirty="0"/>
              <a:t>in genere fortemente elevati </a:t>
            </a:r>
          </a:p>
          <a:p>
            <a:pPr marL="342900" indent="-342900">
              <a:buFont typeface="Arial" panose="020B0604020202020204" pitchFamily="34" charset="0"/>
              <a:buChar char="•"/>
            </a:pPr>
            <a:endParaRPr lang="it-IT" sz="2400" dirty="0"/>
          </a:p>
          <a:p>
            <a:pPr marL="1257300" lvl="2" indent="-342900">
              <a:buFont typeface="Arial" panose="020B0604020202020204" pitchFamily="34" charset="0"/>
              <a:buChar char="•"/>
            </a:pPr>
            <a:endParaRPr lang="it-IT" sz="2400" dirty="0"/>
          </a:p>
        </p:txBody>
      </p:sp>
    </p:spTree>
    <p:extLst>
      <p:ext uri="{BB962C8B-B14F-4D97-AF65-F5344CB8AC3E}">
        <p14:creationId xmlns:p14="http://schemas.microsoft.com/office/powerpoint/2010/main" val="1405635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5EDDF84-DFCD-0470-E18B-C6C0031D5A79}"/>
              </a:ext>
            </a:extLst>
          </p:cNvPr>
          <p:cNvSpPr txBox="1"/>
          <p:nvPr/>
        </p:nvSpPr>
        <p:spPr>
          <a:xfrm>
            <a:off x="1969560" y="1534968"/>
            <a:ext cx="10653204" cy="3416320"/>
          </a:xfrm>
          <a:prstGeom prst="rect">
            <a:avLst/>
          </a:prstGeom>
          <a:noFill/>
        </p:spPr>
        <p:txBody>
          <a:bodyPr wrap="square">
            <a:spAutoFit/>
          </a:bodyPr>
          <a:lstStyle/>
          <a:p>
            <a:pPr marL="285750" indent="-285750">
              <a:buFont typeface="Arial" panose="020B0604020202020204" pitchFamily="34" charset="0"/>
              <a:buChar char="•"/>
            </a:pPr>
            <a:r>
              <a:rPr lang="it-IT" sz="2400" dirty="0"/>
              <a:t>diari e calendari pazienti</a:t>
            </a:r>
          </a:p>
          <a:p>
            <a:pPr marL="742950" lvl="1" indent="-285750">
              <a:buFont typeface="Arial" panose="020B0604020202020204" pitchFamily="34" charset="0"/>
              <a:buChar char="•"/>
            </a:pPr>
            <a:r>
              <a:rPr lang="it-IT" sz="2400" dirty="0"/>
              <a:t>utili rilevazione cambiamenti</a:t>
            </a:r>
          </a:p>
          <a:p>
            <a:pPr marL="1200150" lvl="2" indent="-285750">
              <a:buFont typeface="Arial" panose="020B0604020202020204" pitchFamily="34" charset="0"/>
              <a:buChar char="•"/>
            </a:pPr>
            <a:r>
              <a:rPr lang="it-IT" sz="2400" dirty="0"/>
              <a:t>condizioni salute</a:t>
            </a:r>
          </a:p>
          <a:p>
            <a:pPr marL="1200150" lvl="2" indent="-285750">
              <a:buFont typeface="Arial" panose="020B0604020202020204" pitchFamily="34" charset="0"/>
              <a:buChar char="•"/>
            </a:pPr>
            <a:r>
              <a:rPr lang="it-IT" sz="2400" dirty="0"/>
              <a:t>gravità sintomi</a:t>
            </a:r>
          </a:p>
          <a:p>
            <a:pPr marL="1657350" lvl="3" indent="-285750">
              <a:buFont typeface="Arial" panose="020B0604020202020204" pitchFamily="34" charset="0"/>
              <a:buChar char="•"/>
            </a:pPr>
            <a:r>
              <a:rPr lang="it-IT" sz="2400" dirty="0"/>
              <a:t>potenziali fattori scatenanti</a:t>
            </a:r>
          </a:p>
          <a:p>
            <a:pPr marL="2114550" lvl="4" indent="-285750">
              <a:buFont typeface="Arial" panose="020B0604020202020204" pitchFamily="34" charset="0"/>
              <a:buChar char="•"/>
            </a:pPr>
            <a:r>
              <a:rPr lang="it-IT" sz="2400" dirty="0"/>
              <a:t> sforzo fisico e cognitivo</a:t>
            </a:r>
          </a:p>
          <a:p>
            <a:pPr marL="2114550" lvl="4" indent="-285750">
              <a:buFont typeface="Arial" panose="020B0604020202020204" pitchFamily="34" charset="0"/>
              <a:buChar char="•"/>
            </a:pPr>
            <a:r>
              <a:rPr lang="it-IT" sz="2400" dirty="0"/>
              <a:t> alimenti</a:t>
            </a:r>
          </a:p>
          <a:p>
            <a:pPr marL="2114550" lvl="4" indent="-285750">
              <a:buFont typeface="Arial" panose="020B0604020202020204" pitchFamily="34" charset="0"/>
              <a:buChar char="•"/>
            </a:pPr>
            <a:r>
              <a:rPr lang="it-IT" sz="2400" dirty="0"/>
              <a:t>ciclo mestruale</a:t>
            </a:r>
          </a:p>
          <a:p>
            <a:pPr marL="2114550" lvl="4" indent="-285750">
              <a:buFont typeface="Arial" panose="020B0604020202020204" pitchFamily="34" charset="0"/>
              <a:buChar char="•"/>
            </a:pPr>
            <a:r>
              <a:rPr lang="it-IT" sz="2400" dirty="0"/>
              <a:t>trattamenti farmacologici e non</a:t>
            </a:r>
            <a:endParaRPr lang="en-US" sz="2400" dirty="0"/>
          </a:p>
        </p:txBody>
      </p:sp>
      <p:sp>
        <p:nvSpPr>
          <p:cNvPr id="7" name="Titolo 6">
            <a:extLst>
              <a:ext uri="{FF2B5EF4-FFF2-40B4-BE49-F238E27FC236}">
                <a16:creationId xmlns:a16="http://schemas.microsoft.com/office/drawing/2014/main" id="{FC2DF9A7-2A32-999C-5181-E4D5A7A0E24A}"/>
              </a:ext>
            </a:extLst>
          </p:cNvPr>
          <p:cNvSpPr>
            <a:spLocks noGrp="1"/>
          </p:cNvSpPr>
          <p:nvPr>
            <p:ph type="title"/>
          </p:nvPr>
        </p:nvSpPr>
        <p:spPr>
          <a:xfrm>
            <a:off x="769398" y="152062"/>
            <a:ext cx="10515600" cy="700194"/>
          </a:xfrm>
        </p:spPr>
        <p:txBody>
          <a:bodyPr/>
          <a:lstStyle/>
          <a:p>
            <a:pPr algn="ctr"/>
            <a:r>
              <a:rPr lang="it-IT" dirty="0"/>
              <a:t>follow-up </a:t>
            </a:r>
            <a:endParaRPr lang="en-US" dirty="0"/>
          </a:p>
        </p:txBody>
      </p:sp>
    </p:spTree>
    <p:extLst>
      <p:ext uri="{BB962C8B-B14F-4D97-AF65-F5344CB8AC3E}">
        <p14:creationId xmlns:p14="http://schemas.microsoft.com/office/powerpoint/2010/main" val="2361816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3CF285-D555-EFAD-A61E-74470270ED77}"/>
              </a:ext>
            </a:extLst>
          </p:cNvPr>
          <p:cNvSpPr>
            <a:spLocks noGrp="1"/>
          </p:cNvSpPr>
          <p:nvPr>
            <p:ph type="title"/>
          </p:nvPr>
        </p:nvSpPr>
        <p:spPr>
          <a:xfrm>
            <a:off x="838200" y="107674"/>
            <a:ext cx="10515600" cy="620296"/>
          </a:xfrm>
        </p:spPr>
        <p:txBody>
          <a:bodyPr>
            <a:normAutofit fontScale="90000"/>
          </a:bodyPr>
          <a:lstStyle/>
          <a:p>
            <a:pPr algn="ctr"/>
            <a:r>
              <a:rPr lang="it-IT" dirty="0"/>
              <a:t>conclusioni</a:t>
            </a:r>
            <a:endParaRPr lang="en-US" dirty="0"/>
          </a:p>
        </p:txBody>
      </p:sp>
      <p:sp>
        <p:nvSpPr>
          <p:cNvPr id="9" name="CasellaDiTesto 8">
            <a:extLst>
              <a:ext uri="{FF2B5EF4-FFF2-40B4-BE49-F238E27FC236}">
                <a16:creationId xmlns:a16="http://schemas.microsoft.com/office/drawing/2014/main" id="{2695B0E8-BCBC-2756-3559-5A10D7987548}"/>
              </a:ext>
            </a:extLst>
          </p:cNvPr>
          <p:cNvSpPr txBox="1"/>
          <p:nvPr/>
        </p:nvSpPr>
        <p:spPr>
          <a:xfrm>
            <a:off x="1400837" y="727970"/>
            <a:ext cx="10640627" cy="4893647"/>
          </a:xfrm>
          <a:prstGeom prst="rect">
            <a:avLst/>
          </a:prstGeom>
          <a:noFill/>
        </p:spPr>
        <p:txBody>
          <a:bodyPr wrap="square">
            <a:spAutoFit/>
          </a:bodyPr>
          <a:lstStyle/>
          <a:p>
            <a:pPr marL="285750" indent="-285750">
              <a:buFont typeface="Arial" panose="020B0604020202020204" pitchFamily="34" charset="0"/>
              <a:buChar char="•"/>
            </a:pPr>
            <a:r>
              <a:rPr lang="it-IT" sz="2400" dirty="0"/>
              <a:t>Dati OMS:</a:t>
            </a:r>
          </a:p>
          <a:p>
            <a:pPr marL="742950" lvl="1" indent="-285750">
              <a:buFont typeface="Arial" panose="020B0604020202020204" pitchFamily="34" charset="0"/>
              <a:buChar char="•"/>
            </a:pPr>
            <a:r>
              <a:rPr lang="it-IT" sz="2400" dirty="0"/>
              <a:t>ore 16:59 – 04  ottobre  2022</a:t>
            </a:r>
          </a:p>
          <a:p>
            <a:pPr marL="1200150" lvl="2" indent="-285750">
              <a:buFont typeface="Arial" panose="020B0604020202020204" pitchFamily="34" charset="0"/>
              <a:buChar char="•"/>
            </a:pPr>
            <a:r>
              <a:rPr lang="it-IT" sz="2400"/>
              <a:t>615.777.700 </a:t>
            </a:r>
            <a:r>
              <a:rPr lang="it-IT" sz="2400" dirty="0"/>
              <a:t>casi confermati COVID-19</a:t>
            </a:r>
          </a:p>
          <a:p>
            <a:pPr marL="285750" indent="-285750">
              <a:buFont typeface="Arial" panose="020B0604020202020204" pitchFamily="34" charset="0"/>
              <a:buChar char="•"/>
            </a:pPr>
            <a:r>
              <a:rPr lang="it-IT" sz="2400" dirty="0"/>
              <a:t>Office for National </a:t>
            </a:r>
            <a:r>
              <a:rPr lang="it-IT" sz="2400" dirty="0" err="1"/>
              <a:t>Statistics</a:t>
            </a:r>
            <a:r>
              <a:rPr lang="it-IT" sz="2400" dirty="0"/>
              <a:t>  Regno Unito</a:t>
            </a:r>
          </a:p>
          <a:p>
            <a:pPr marL="742950" lvl="1" indent="-285750">
              <a:buFont typeface="Arial" panose="020B0604020202020204" pitchFamily="34" charset="0"/>
              <a:buChar char="•"/>
            </a:pPr>
            <a:r>
              <a:rPr lang="it-IT" sz="2400" dirty="0"/>
              <a:t>circa 10% sperimenterà covid lungo</a:t>
            </a:r>
          </a:p>
          <a:p>
            <a:pPr marL="342900" indent="-342900">
              <a:buFont typeface="Arial" panose="020B0604020202020204" pitchFamily="34" charset="0"/>
              <a:buChar char="•"/>
            </a:pPr>
            <a:r>
              <a:rPr lang="it-IT" sz="2400" dirty="0"/>
              <a:t>affermazione:</a:t>
            </a:r>
          </a:p>
          <a:p>
            <a:r>
              <a:rPr lang="it-IT" sz="2400" dirty="0"/>
              <a:t>« l’impatto multiorgano e l’ampio carico globale di casi, anche se con scarse conseguenze nei giovani adulti precedentemente sani e nonostante il </a:t>
            </a:r>
            <a:r>
              <a:rPr lang="it-IT" sz="2400" dirty="0" err="1"/>
              <a:t>King’s</a:t>
            </a:r>
            <a:r>
              <a:rPr lang="it-IT" sz="2400" dirty="0"/>
              <a:t> College di Londra rivela che la variante Omicron, pur più contagiosa, si associa ad un minor rischio di PCC rispetto alla variante Delta, lasciano presagire che in futuro ci troveremo ad affrontare un’ondata continua di PCC, con importanti danni residui, particolarmente della funzione polmonare e cardiaca  e  conseguenze mentali e neurologiche»</a:t>
            </a:r>
            <a:endParaRPr lang="en-US" sz="2400" dirty="0"/>
          </a:p>
        </p:txBody>
      </p:sp>
    </p:spTree>
    <p:extLst>
      <p:ext uri="{BB962C8B-B14F-4D97-AF65-F5344CB8AC3E}">
        <p14:creationId xmlns:p14="http://schemas.microsoft.com/office/powerpoint/2010/main" val="4090748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4746E42-3F08-6043-37FE-CDDD4A89BC06}"/>
              </a:ext>
            </a:extLst>
          </p:cNvPr>
          <p:cNvSpPr txBox="1"/>
          <p:nvPr/>
        </p:nvSpPr>
        <p:spPr>
          <a:xfrm>
            <a:off x="1537951" y="734527"/>
            <a:ext cx="7915538" cy="4154984"/>
          </a:xfrm>
          <a:prstGeom prst="rect">
            <a:avLst/>
          </a:prstGeom>
          <a:noFill/>
        </p:spPr>
        <p:txBody>
          <a:bodyPr wrap="square">
            <a:spAutoFit/>
          </a:bodyPr>
          <a:lstStyle/>
          <a:p>
            <a:pPr marL="285750" indent="-285750">
              <a:buFont typeface="Arial" panose="020B0604020202020204" pitchFamily="34" charset="0"/>
              <a:buChar char="•"/>
            </a:pPr>
            <a:r>
              <a:rPr lang="it-IT" sz="2400" dirty="0"/>
              <a:t>pazienti con PCC</a:t>
            </a:r>
          </a:p>
          <a:p>
            <a:pPr marL="742950" lvl="1" indent="-285750">
              <a:buFont typeface="Arial" panose="020B0604020202020204" pitchFamily="34" charset="0"/>
              <a:buChar char="•"/>
            </a:pPr>
            <a:r>
              <a:rPr lang="it-IT" sz="2400" dirty="0"/>
              <a:t>&gt; rischio di morte</a:t>
            </a:r>
          </a:p>
          <a:p>
            <a:pPr marL="742950" lvl="1" indent="-285750">
              <a:buFont typeface="Arial" panose="020B0604020202020204" pitchFamily="34" charset="0"/>
              <a:buChar char="•"/>
            </a:pPr>
            <a:r>
              <a:rPr lang="it-IT" sz="2400" dirty="0"/>
              <a:t>&gt; utilizzo risorse sanitarie</a:t>
            </a:r>
          </a:p>
          <a:p>
            <a:pPr marL="742950" lvl="1" indent="-285750">
              <a:buFont typeface="Arial" panose="020B0604020202020204" pitchFamily="34" charset="0"/>
              <a:buChar char="•"/>
            </a:pPr>
            <a:r>
              <a:rPr lang="it-IT" sz="2400" dirty="0"/>
              <a:t>segni e sintomi scarso benessere generale</a:t>
            </a:r>
          </a:p>
          <a:p>
            <a:pPr marL="285750" indent="-285750">
              <a:buFont typeface="Arial" panose="020B0604020202020204" pitchFamily="34" charset="0"/>
              <a:buChar char="•"/>
            </a:pPr>
            <a:r>
              <a:rPr lang="it-IT" sz="2400" dirty="0"/>
              <a:t> assistenza pazienti  COVID-19 </a:t>
            </a:r>
          </a:p>
          <a:p>
            <a:pPr marL="742950" lvl="1" indent="-285750">
              <a:buFont typeface="Arial" panose="020B0604020202020204" pitchFamily="34" charset="0"/>
              <a:buChar char="•"/>
            </a:pPr>
            <a:r>
              <a:rPr lang="it-IT" sz="2400" dirty="0"/>
              <a:t>non conclusa con risoluzione evento acuto </a:t>
            </a:r>
          </a:p>
          <a:p>
            <a:pPr marL="742950" lvl="1" indent="-285750">
              <a:buFont typeface="Arial" panose="020B0604020202020204" pitchFamily="34" charset="0"/>
              <a:buChar char="•"/>
            </a:pPr>
            <a:r>
              <a:rPr lang="it-IT" sz="2400" dirty="0"/>
              <a:t>necessita cooperazione interdisciplinare </a:t>
            </a:r>
          </a:p>
          <a:p>
            <a:pPr marL="285750" indent="-285750">
              <a:buFont typeface="Arial" panose="020B0604020202020204" pitchFamily="34" charset="0"/>
              <a:buChar char="•"/>
            </a:pPr>
            <a:r>
              <a:rPr lang="it-IT" sz="2400" dirty="0"/>
              <a:t>sistemi sanitari </a:t>
            </a:r>
          </a:p>
          <a:p>
            <a:pPr marL="742950" lvl="1" indent="-285750">
              <a:buFont typeface="Arial" panose="020B0604020202020204" pitchFamily="34" charset="0"/>
              <a:buChar char="•"/>
            </a:pPr>
            <a:r>
              <a:rPr lang="it-IT" sz="2400" dirty="0"/>
              <a:t>istituzione  team dedicati </a:t>
            </a:r>
          </a:p>
          <a:p>
            <a:pPr marL="1200150" lvl="2" indent="-285750">
              <a:buFont typeface="Arial" panose="020B0604020202020204" pitchFamily="34" charset="0"/>
              <a:buChar char="•"/>
            </a:pPr>
            <a:r>
              <a:rPr lang="it-IT" sz="2400" dirty="0"/>
              <a:t>MMG e specialisti  più discipline </a:t>
            </a:r>
          </a:p>
          <a:p>
            <a:pPr marL="1657350" lvl="3" indent="-285750">
              <a:buFont typeface="Arial" panose="020B0604020202020204" pitchFamily="34" charset="0"/>
              <a:buChar char="•"/>
            </a:pPr>
            <a:r>
              <a:rPr lang="it-IT" sz="2400" dirty="0"/>
              <a:t>cure integrate </a:t>
            </a:r>
            <a:endParaRPr lang="en-US" sz="2400" dirty="0"/>
          </a:p>
        </p:txBody>
      </p:sp>
    </p:spTree>
    <p:extLst>
      <p:ext uri="{BB962C8B-B14F-4D97-AF65-F5344CB8AC3E}">
        <p14:creationId xmlns:p14="http://schemas.microsoft.com/office/powerpoint/2010/main" val="4186280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7CB04B8-D2A2-D398-9F1E-ED69EF4F11E8}"/>
              </a:ext>
            </a:extLst>
          </p:cNvPr>
          <p:cNvSpPr txBox="1"/>
          <p:nvPr/>
        </p:nvSpPr>
        <p:spPr>
          <a:xfrm>
            <a:off x="1262380" y="264617"/>
            <a:ext cx="11141475" cy="5986254"/>
          </a:xfrm>
          <a:prstGeom prst="rect">
            <a:avLst/>
          </a:prstGeom>
          <a:noFill/>
        </p:spPr>
        <p:txBody>
          <a:bodyPr wrap="square">
            <a:spAutoFit/>
          </a:bodyPr>
          <a:lstStyle/>
          <a:p>
            <a:pPr marL="285750" indent="-285750">
              <a:buFont typeface="Arial" panose="020B0604020202020204" pitchFamily="34" charset="0"/>
              <a:buChar char="•"/>
            </a:pPr>
            <a:r>
              <a:rPr lang="it-IT" sz="2400" dirty="0"/>
              <a:t>ISS,  9 febbraio 2022 </a:t>
            </a:r>
          </a:p>
          <a:p>
            <a:pPr marL="742950" lvl="1" indent="-285750">
              <a:buFont typeface="Arial" panose="020B0604020202020204" pitchFamily="34" charset="0"/>
              <a:buChar char="•"/>
            </a:pPr>
            <a:r>
              <a:rPr lang="it-IT" sz="2400" dirty="0"/>
              <a:t>progetto nazionale, due aa</a:t>
            </a:r>
          </a:p>
          <a:p>
            <a:pPr marL="1200150" lvl="2" indent="-285750">
              <a:buFont typeface="Arial" panose="020B0604020202020204" pitchFamily="34" charset="0"/>
              <a:buChar char="•"/>
            </a:pPr>
            <a:r>
              <a:rPr lang="it-IT" sz="2400" dirty="0"/>
              <a:t>enti  3 regioni: </a:t>
            </a:r>
          </a:p>
          <a:p>
            <a:pPr marL="1657350" lvl="3" indent="-285750">
              <a:buFont typeface="Arial" panose="020B0604020202020204" pitchFamily="34" charset="0"/>
              <a:buChar char="•"/>
            </a:pPr>
            <a:r>
              <a:rPr lang="it-IT" sz="2000" dirty="0"/>
              <a:t>ARS Toscana, </a:t>
            </a:r>
            <a:r>
              <a:rPr lang="it-IT" sz="2000" dirty="0" err="1"/>
              <a:t>Aress</a:t>
            </a:r>
            <a:r>
              <a:rPr lang="it-IT" sz="2000" dirty="0"/>
              <a:t> Puglia, Azienda Sanitaria Universitaria Friuli Centrale, Rete delle Neuroscienze e Neuroriabilitazione (rete degli IRCCS), Rete Aging (rete degli IRCCS), Associazione Rete Cardiologica (rete degli IRCCS), Università Cattolica del Sacro Cuore</a:t>
            </a:r>
          </a:p>
          <a:p>
            <a:pPr marL="1200150" lvl="2" indent="-285750">
              <a:buFont typeface="Arial" panose="020B0604020202020204" pitchFamily="34" charset="0"/>
              <a:buChar char="•"/>
            </a:pPr>
            <a:r>
              <a:rPr lang="it-IT" sz="2400" dirty="0"/>
              <a:t>coordinamento Istituto Superiore di Sanità</a:t>
            </a:r>
          </a:p>
          <a:p>
            <a:pPr marL="1200150" lvl="2" indent="-285750">
              <a:buFont typeface="Arial" panose="020B0604020202020204" pitchFamily="34" charset="0"/>
              <a:buChar char="•"/>
            </a:pPr>
            <a:r>
              <a:rPr lang="it-IT" sz="2400" dirty="0"/>
              <a:t>correlare centri clinici </a:t>
            </a:r>
          </a:p>
          <a:p>
            <a:pPr marL="2114550" lvl="4" indent="-285750">
              <a:buFont typeface="Arial" panose="020B0604020202020204" pitchFamily="34" charset="0"/>
              <a:buChar char="•"/>
            </a:pPr>
            <a:r>
              <a:rPr lang="it-IT" sz="2400" dirty="0"/>
              <a:t>favorire ideazione e condivisione  “buone pratiche” long-covid</a:t>
            </a:r>
          </a:p>
          <a:p>
            <a:pPr marL="2571750" lvl="5" indent="-285750">
              <a:buFont typeface="Arial" panose="020B0604020202020204" pitchFamily="34" charset="0"/>
              <a:buChar char="•"/>
            </a:pPr>
            <a:r>
              <a:rPr lang="it-IT" sz="2400" dirty="0"/>
              <a:t>identificare, monitorare e trovare soluzioni </a:t>
            </a:r>
          </a:p>
          <a:p>
            <a:pPr marL="1200150" lvl="2" indent="-285750">
              <a:buFont typeface="Arial" panose="020B0604020202020204" pitchFamily="34" charset="0"/>
              <a:buChar char="•"/>
            </a:pPr>
            <a:r>
              <a:rPr lang="it-IT" sz="2400" dirty="0"/>
              <a:t>centri attualmente individuati in Italia 113 </a:t>
            </a:r>
            <a:r>
              <a:rPr lang="it-IT" sz="1100" dirty="0"/>
              <a:t>(</a:t>
            </a:r>
            <a:r>
              <a:rPr lang="it-IT" sz="1100" dirty="0">
                <a:hlinkClick r:id="rId3"/>
              </a:rPr>
              <a:t>https://www.iss.it/</a:t>
            </a:r>
            <a:r>
              <a:rPr lang="it-IT" sz="1100" dirty="0" err="1">
                <a:hlinkClick r:id="rId3"/>
              </a:rPr>
              <a:t>documents</a:t>
            </a:r>
            <a:r>
              <a:rPr lang="it-IT" sz="1100" dirty="0">
                <a:hlinkClick r:id="rId3"/>
              </a:rPr>
              <a:t>/20126/0/File+centri+censimento+per+sito+14+giugno+%282%29.pdf/7679207c-ccd1-9c27-de8a-b73b22a56c7c?t=1662714698194</a:t>
            </a:r>
            <a:r>
              <a:rPr lang="it-IT" sz="1100" dirty="0"/>
              <a:t>)</a:t>
            </a:r>
          </a:p>
          <a:p>
            <a:pPr marL="1200150" lvl="2" indent="-285750">
              <a:buFont typeface="Arial" panose="020B0604020202020204" pitchFamily="34" charset="0"/>
              <a:buChar char="•"/>
            </a:pPr>
            <a:r>
              <a:rPr lang="it-IT" sz="2400" dirty="0"/>
              <a:t>regioni sprovviste: Basilicata, Sardegna e Valle d’Aosta</a:t>
            </a:r>
          </a:p>
          <a:p>
            <a:pPr marL="1200150" lvl="2" indent="-285750">
              <a:buFont typeface="Arial" panose="020B0604020202020204" pitchFamily="34" charset="0"/>
              <a:buChar char="•"/>
            </a:pPr>
            <a:r>
              <a:rPr lang="it-IT" sz="2400" dirty="0"/>
              <a:t>servizi centri molto disomogenei</a:t>
            </a:r>
          </a:p>
          <a:p>
            <a:pPr marL="1657350" lvl="3" indent="-285750">
              <a:buFont typeface="Arial" panose="020B0604020202020204" pitchFamily="34" charset="0"/>
              <a:buChar char="•"/>
            </a:pPr>
            <a:r>
              <a:rPr lang="it-IT" sz="2400" dirty="0"/>
              <a:t>alcuni equipe multidisciplinare</a:t>
            </a:r>
          </a:p>
          <a:p>
            <a:pPr marL="1657350" lvl="3" indent="-285750">
              <a:buFont typeface="Arial" panose="020B0604020202020204" pitchFamily="34" charset="0"/>
              <a:buChar char="•"/>
            </a:pPr>
            <a:r>
              <a:rPr lang="it-IT" sz="2400" dirty="0"/>
              <a:t>altre singolo specialista</a:t>
            </a:r>
          </a:p>
          <a:p>
            <a:pPr marL="2114550" lvl="4" indent="-285750">
              <a:buFont typeface="Arial" panose="020B0604020202020204" pitchFamily="34" charset="0"/>
              <a:buChar char="•"/>
            </a:pPr>
            <a:r>
              <a:rPr lang="it-IT" sz="2400" dirty="0"/>
              <a:t>medico internista o geriatra o infettivologo</a:t>
            </a:r>
            <a:endParaRPr lang="en-US" sz="2400" dirty="0"/>
          </a:p>
        </p:txBody>
      </p:sp>
    </p:spTree>
    <p:extLst>
      <p:ext uri="{BB962C8B-B14F-4D97-AF65-F5344CB8AC3E}">
        <p14:creationId xmlns:p14="http://schemas.microsoft.com/office/powerpoint/2010/main" val="2141708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21F4F6-B2A6-0E1C-3FDF-4B2297AA2D8E}"/>
              </a:ext>
            </a:extLst>
          </p:cNvPr>
          <p:cNvSpPr>
            <a:spLocks noGrp="1"/>
          </p:cNvSpPr>
          <p:nvPr>
            <p:ph type="title"/>
          </p:nvPr>
        </p:nvSpPr>
        <p:spPr>
          <a:xfrm>
            <a:off x="838200" y="365126"/>
            <a:ext cx="10515600" cy="780094"/>
          </a:xfrm>
        </p:spPr>
        <p:txBody>
          <a:bodyPr/>
          <a:lstStyle/>
          <a:p>
            <a:pPr algn="ctr"/>
            <a:r>
              <a:rPr lang="it-IT" dirty="0"/>
              <a:t>prevenzione long-covid</a:t>
            </a:r>
            <a:endParaRPr lang="en-US" dirty="0"/>
          </a:p>
        </p:txBody>
      </p:sp>
      <p:sp>
        <p:nvSpPr>
          <p:cNvPr id="4" name="CasellaDiTesto 3">
            <a:extLst>
              <a:ext uri="{FF2B5EF4-FFF2-40B4-BE49-F238E27FC236}">
                <a16:creationId xmlns:a16="http://schemas.microsoft.com/office/drawing/2014/main" id="{EE5A7156-C212-8DE1-A410-E34C97B1B4CC}"/>
              </a:ext>
            </a:extLst>
          </p:cNvPr>
          <p:cNvSpPr txBox="1"/>
          <p:nvPr/>
        </p:nvSpPr>
        <p:spPr>
          <a:xfrm>
            <a:off x="1415897" y="1720140"/>
            <a:ext cx="10515600" cy="2677656"/>
          </a:xfrm>
          <a:prstGeom prst="rect">
            <a:avLst/>
          </a:prstGeom>
          <a:noFill/>
        </p:spPr>
        <p:txBody>
          <a:bodyPr wrap="square">
            <a:spAutoFit/>
          </a:bodyPr>
          <a:lstStyle/>
          <a:p>
            <a:pPr marL="342900" indent="-342900">
              <a:buFont typeface="Arial" panose="020B0604020202020204" pitchFamily="34" charset="0"/>
              <a:buChar char="•"/>
            </a:pPr>
            <a:r>
              <a:rPr lang="it-IT" sz="2400" dirty="0"/>
              <a:t>Prevenzione PCC  = prevenzione infezione </a:t>
            </a:r>
          </a:p>
          <a:p>
            <a:pPr marL="800100" lvl="1" indent="-342900">
              <a:buFont typeface="Arial" panose="020B0604020202020204" pitchFamily="34" charset="0"/>
              <a:buChar char="•"/>
            </a:pPr>
            <a:r>
              <a:rPr lang="it-IT" sz="2400" dirty="0"/>
              <a:t>vaccini attuali </a:t>
            </a:r>
          </a:p>
          <a:p>
            <a:pPr marL="1257300" lvl="2" indent="-342900">
              <a:buFont typeface="Arial" panose="020B0604020202020204" pitchFamily="34" charset="0"/>
              <a:buChar char="•"/>
            </a:pPr>
            <a:r>
              <a:rPr lang="it-IT" sz="2400" dirty="0"/>
              <a:t>poco efficaci prevenzione infezioni</a:t>
            </a:r>
          </a:p>
          <a:p>
            <a:pPr marL="1257300" lvl="2" indent="-342900">
              <a:buFont typeface="Arial" panose="020B0604020202020204" pitchFamily="34" charset="0"/>
              <a:buChar char="•"/>
            </a:pPr>
            <a:r>
              <a:rPr lang="it-IT" sz="2400" dirty="0"/>
              <a:t>efficaci prevenzione covid grave e morte </a:t>
            </a:r>
          </a:p>
          <a:p>
            <a:pPr marL="1257300" lvl="2" indent="-342900">
              <a:buFont typeface="Arial" panose="020B0604020202020204" pitchFamily="34" charset="0"/>
              <a:buChar char="•"/>
            </a:pPr>
            <a:r>
              <a:rPr lang="it-IT" sz="2400" dirty="0"/>
              <a:t>effetto protettivo</a:t>
            </a:r>
          </a:p>
          <a:p>
            <a:pPr marL="1714500" lvl="3" indent="-342900">
              <a:buFont typeface="Arial" panose="020B0604020202020204" pitchFamily="34" charset="0"/>
              <a:buChar char="•"/>
            </a:pPr>
            <a:r>
              <a:rPr lang="it-IT" sz="2400" dirty="0"/>
              <a:t>pazienti vaccinati </a:t>
            </a:r>
          </a:p>
          <a:p>
            <a:pPr marL="2171700" lvl="4" indent="-342900">
              <a:buFont typeface="Arial" panose="020B0604020202020204" pitchFamily="34" charset="0"/>
              <a:buChar char="•"/>
            </a:pPr>
            <a:r>
              <a:rPr lang="it-IT" sz="2400" dirty="0"/>
              <a:t>&lt; probabilità sintomi oltre 30 giorni</a:t>
            </a:r>
            <a:endParaRPr lang="en-US" sz="2400" dirty="0"/>
          </a:p>
        </p:txBody>
      </p:sp>
    </p:spTree>
    <p:extLst>
      <p:ext uri="{BB962C8B-B14F-4D97-AF65-F5344CB8AC3E}">
        <p14:creationId xmlns:p14="http://schemas.microsoft.com/office/powerpoint/2010/main" val="188141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EDB62F1B-C9B8-4140-9A29-30BFFD36B4CF}"/>
              </a:ext>
            </a:extLst>
          </p:cNvPr>
          <p:cNvSpPr/>
          <p:nvPr/>
        </p:nvSpPr>
        <p:spPr>
          <a:xfrm>
            <a:off x="1252025" y="999033"/>
            <a:ext cx="10621108" cy="3785652"/>
          </a:xfrm>
          <a:prstGeom prst="rect">
            <a:avLst/>
          </a:prstGeom>
        </p:spPr>
        <p:txBody>
          <a:bodyPr wrap="square">
            <a:spAutoFit/>
          </a:bodyPr>
          <a:lstStyle/>
          <a:p>
            <a:r>
              <a:rPr lang="it-IT" sz="2400" dirty="0" err="1"/>
              <a:t>Covid</a:t>
            </a:r>
            <a:r>
              <a:rPr lang="it-IT" sz="2400" dirty="0"/>
              <a:t> 19 e stili di vita</a:t>
            </a:r>
          </a:p>
          <a:p>
            <a:endParaRPr lang="it-IT" sz="2400" dirty="0"/>
          </a:p>
          <a:p>
            <a:r>
              <a:rPr lang="it-IT" sz="2400" dirty="0"/>
              <a:t>dieta </a:t>
            </a:r>
          </a:p>
          <a:p>
            <a:r>
              <a:rPr lang="it-IT" sz="2400" dirty="0"/>
              <a:t>	corretta alimentazione e mantenimento stato nutrizionale ottimale </a:t>
            </a:r>
          </a:p>
          <a:p>
            <a:r>
              <a:rPr lang="it-IT" sz="2400" dirty="0"/>
              <a:t>		prevenire e  superare  malattia</a:t>
            </a:r>
          </a:p>
          <a:p>
            <a:r>
              <a:rPr lang="it-IT" sz="2400" dirty="0"/>
              <a:t>attività motoria</a:t>
            </a:r>
          </a:p>
          <a:p>
            <a:r>
              <a:rPr lang="it-IT" sz="2400" dirty="0"/>
              <a:t>	effetto positivo difese immunitarie</a:t>
            </a:r>
          </a:p>
          <a:p>
            <a:r>
              <a:rPr lang="it-IT" sz="2400" dirty="0"/>
              <a:t>abitudini voluttuarie</a:t>
            </a:r>
          </a:p>
          <a:p>
            <a:r>
              <a:rPr lang="it-IT" sz="2400" dirty="0"/>
              <a:t>	abolizione fumo</a:t>
            </a:r>
          </a:p>
          <a:p>
            <a:r>
              <a:rPr lang="it-IT" sz="2400" dirty="0"/>
              <a:t>	abolizione/riduzione alcool</a:t>
            </a:r>
          </a:p>
        </p:txBody>
      </p:sp>
    </p:spTree>
    <p:extLst>
      <p:ext uri="{BB962C8B-B14F-4D97-AF65-F5344CB8AC3E}">
        <p14:creationId xmlns:p14="http://schemas.microsoft.com/office/powerpoint/2010/main" val="2057054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52742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F62E031083AC345A803E93635C041FB" ma:contentTypeVersion="19" ma:contentTypeDescription="Creare un nuovo documento." ma:contentTypeScope="" ma:versionID="182d8bcea919ee12f2aa7ec0f38bc12a">
  <xsd:schema xmlns:xsd="http://www.w3.org/2001/XMLSchema" xmlns:xs="http://www.w3.org/2001/XMLSchema" xmlns:p="http://schemas.microsoft.com/office/2006/metadata/properties" xmlns:ns2="6e2bde87-6d6d-4c9e-9771-d290867d65b5" xmlns:ns3="e7bbbdda-78bb-4fcb-886a-6279369ab021" targetNamespace="http://schemas.microsoft.com/office/2006/metadata/properties" ma:root="true" ma:fieldsID="b5f99ded5c1bda76b6fb899de0101b2b" ns2:_="" ns3:_="">
    <xsd:import namespace="6e2bde87-6d6d-4c9e-9771-d290867d65b5"/>
    <xsd:import namespace="e7bbbdda-78bb-4fcb-886a-6279369ab0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bde87-6d6d-4c9e-9771-d290867d6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Tag immagine" ma:readOnly="false" ma:fieldId="{5cf76f15-5ced-4ddc-b409-7134ff3c332f}" ma:taxonomyMulti="true" ma:sspId="8d5f0af2-2a09-4098-99be-8f7dc06f75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bbbdda-78bb-4fcb-886a-6279369ab021" elementFormDefault="qualified">
    <xsd:import namespace="http://schemas.microsoft.com/office/2006/documentManagement/types"/>
    <xsd:import namespace="http://schemas.microsoft.com/office/infopath/2007/PartnerControls"/>
    <xsd:element name="SharedWithUsers" ma:index="1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Condiviso con dettagli" ma:internalName="SharedWithDetails" ma:readOnly="true">
      <xsd:simpleType>
        <xsd:restriction base="dms:Note">
          <xsd:maxLength value="255"/>
        </xsd:restriction>
      </xsd:simpleType>
    </xsd:element>
    <xsd:element name="TaxCatchAll" ma:index="23" nillable="true" ma:displayName="Taxonomy Catch All Column" ma:hidden="true" ma:list="{5fd8b21b-3a67-4e09-bcbb-d4949f037a4c}" ma:internalName="TaxCatchAll" ma:showField="CatchAllData" ma:web="e7bbbdda-78bb-4fcb-886a-6279369ab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2bde87-6d6d-4c9e-9771-d290867d65b5">
      <Terms xmlns="http://schemas.microsoft.com/office/infopath/2007/PartnerControls"/>
    </lcf76f155ced4ddcb4097134ff3c332f>
    <TaxCatchAll xmlns="e7bbbdda-78bb-4fcb-886a-6279369ab021" xsi:nil="true"/>
  </documentManagement>
</p:properties>
</file>

<file path=customXml/itemProps1.xml><?xml version="1.0" encoding="utf-8"?>
<ds:datastoreItem xmlns:ds="http://schemas.openxmlformats.org/officeDocument/2006/customXml" ds:itemID="{1D22DFC9-1BD2-4743-A094-CA9ABBFBF250}"/>
</file>

<file path=customXml/itemProps2.xml><?xml version="1.0" encoding="utf-8"?>
<ds:datastoreItem xmlns:ds="http://schemas.openxmlformats.org/officeDocument/2006/customXml" ds:itemID="{00B58F61-8BE9-4268-B5E4-E7B71D97E5A4}"/>
</file>

<file path=customXml/itemProps3.xml><?xml version="1.0" encoding="utf-8"?>
<ds:datastoreItem xmlns:ds="http://schemas.openxmlformats.org/officeDocument/2006/customXml" ds:itemID="{9AA61F93-D8E5-4EA4-A871-4D85E60CFFF7}"/>
</file>

<file path=docProps/app.xml><?xml version="1.0" encoding="utf-8"?>
<Properties xmlns="http://schemas.openxmlformats.org/officeDocument/2006/extended-properties" xmlns:vt="http://schemas.openxmlformats.org/officeDocument/2006/docPropsVTypes">
  <TotalTime>4189</TotalTime>
  <Words>5230</Words>
  <Application>Microsoft Office PowerPoint</Application>
  <PresentationFormat>Widescreen</PresentationFormat>
  <Paragraphs>387</Paragraphs>
  <Slides>32</Slides>
  <Notes>29</Notes>
  <HiddenSlides>0</HiddenSlides>
  <MMClips>0</MMClips>
  <ScaleCrop>false</ScaleCrop>
  <HeadingPairs>
    <vt:vector size="6" baseType="variant">
      <vt:variant>
        <vt:lpstr>Caratteri utilizzati</vt:lpstr>
      </vt:variant>
      <vt:variant>
        <vt:i4>3</vt:i4>
      </vt:variant>
      <vt:variant>
        <vt:lpstr>Tema</vt:lpstr>
      </vt:variant>
      <vt:variant>
        <vt:i4>3</vt:i4>
      </vt:variant>
      <vt:variant>
        <vt:lpstr>Titoli diapositive</vt:lpstr>
      </vt:variant>
      <vt:variant>
        <vt:i4>32</vt:i4>
      </vt:variant>
    </vt:vector>
  </HeadingPairs>
  <TitlesOfParts>
    <vt:vector size="38" baseType="lpstr">
      <vt:lpstr>Arial</vt:lpstr>
      <vt:lpstr>Calibri</vt:lpstr>
      <vt:lpstr>Calibri Light</vt:lpstr>
      <vt:lpstr>Tema di Office</vt:lpstr>
      <vt:lpstr>Personalizza struttura</vt:lpstr>
      <vt:lpstr>1_Personalizza struttura</vt:lpstr>
      <vt:lpstr>Presentazione standard di PowerPoint</vt:lpstr>
      <vt:lpstr>introduzione</vt:lpstr>
      <vt:lpstr>Sindromi post-covid</vt:lpstr>
      <vt:lpstr>Sindrome da stanchezza</vt:lpstr>
      <vt:lpstr>Presentazione standard di PowerPoint</vt:lpstr>
      <vt:lpstr> OMS </vt:lpstr>
      <vt:lpstr>sindrome cardiorespiratoria </vt:lpstr>
      <vt:lpstr>Presentazione standard di PowerPoint</vt:lpstr>
      <vt:lpstr>Presentazione standard di PowerPoint</vt:lpstr>
      <vt:lpstr>Presentazione standard di PowerPoint</vt:lpstr>
      <vt:lpstr>Follow-up</vt:lpstr>
      <vt:lpstr>Sindrome neuropsichiatrica</vt:lpstr>
      <vt:lpstr>Presentazione standard di PowerPoint</vt:lpstr>
      <vt:lpstr>Presentazione standard di PowerPoint</vt:lpstr>
      <vt:lpstr>Sindrome gastrointestinale</vt:lpstr>
      <vt:lpstr>Sindrome epatobiliare e pancreatica</vt:lpstr>
      <vt:lpstr>Sindrome muscolo-scheletrica</vt:lpstr>
      <vt:lpstr>Presentazione standard di PowerPoint</vt:lpstr>
      <vt:lpstr>sindrome tromboembolica</vt:lpstr>
      <vt:lpstr>Presentazione standard di PowerPoint</vt:lpstr>
      <vt:lpstr>sindrome autoimmunitaria </vt:lpstr>
      <vt:lpstr>Presentazione standard di PowerPoint</vt:lpstr>
      <vt:lpstr>Sindrome genitourinaria</vt:lpstr>
      <vt:lpstr>Sindrome dermatologica</vt:lpstr>
      <vt:lpstr>sindrome infiammatoria multisistemica (MIS) </vt:lpstr>
      <vt:lpstr>follow-up </vt:lpstr>
      <vt:lpstr>conclusioni</vt:lpstr>
      <vt:lpstr>Presentazione standard di PowerPoint</vt:lpstr>
      <vt:lpstr>Presentazione standard di PowerPoint</vt:lpstr>
      <vt:lpstr>prevenzione long-covid</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GESTIONE PAZIENTI GIA’ COVID-19 POSITIVI, NEL CONTESTO DELLA MEDICINA GENERALE</dc:title>
  <dc:creator>GIUSEPPE BOMBARDIERE</dc:creator>
  <cp:lastModifiedBy>Pierluigi Pirro</cp:lastModifiedBy>
  <cp:revision>154</cp:revision>
  <dcterms:created xsi:type="dcterms:W3CDTF">2022-08-31T08:26:18Z</dcterms:created>
  <dcterms:modified xsi:type="dcterms:W3CDTF">2022-10-07T08:43:34Z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0x0101001F62E031083AC345A803E93635C041FB</vt:lpwstr>
  </property>
  <property fmtid="{D5CDD505-2E9C-101B-9397-08002B2CF9AE}" pid="3" name="MediaServiceImageTags">
    <vt:lpwstr/>
  </property>
</Properties>
</file>